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4" r:id="rId1"/>
  </p:sldMasterIdLst>
  <p:notesMasterIdLst>
    <p:notesMasterId r:id="rId35"/>
  </p:notesMasterIdLst>
  <p:sldIdLst>
    <p:sldId id="256" r:id="rId2"/>
    <p:sldId id="281" r:id="rId3"/>
    <p:sldId id="280" r:id="rId4"/>
    <p:sldId id="283" r:id="rId5"/>
    <p:sldId id="284" r:id="rId6"/>
    <p:sldId id="300" r:id="rId7"/>
    <p:sldId id="322" r:id="rId8"/>
    <p:sldId id="323" r:id="rId9"/>
    <p:sldId id="301" r:id="rId10"/>
    <p:sldId id="324" r:id="rId11"/>
    <p:sldId id="299" r:id="rId12"/>
    <p:sldId id="318" r:id="rId13"/>
    <p:sldId id="319" r:id="rId14"/>
    <p:sldId id="302" r:id="rId15"/>
    <p:sldId id="321" r:id="rId16"/>
    <p:sldId id="303" r:id="rId17"/>
    <p:sldId id="325" r:id="rId18"/>
    <p:sldId id="297" r:id="rId19"/>
    <p:sldId id="304" r:id="rId20"/>
    <p:sldId id="314" r:id="rId21"/>
    <p:sldId id="310" r:id="rId22"/>
    <p:sldId id="320" r:id="rId23"/>
    <p:sldId id="306" r:id="rId24"/>
    <p:sldId id="312" r:id="rId25"/>
    <p:sldId id="313" r:id="rId26"/>
    <p:sldId id="316" r:id="rId27"/>
    <p:sldId id="317" r:id="rId28"/>
    <p:sldId id="311" r:id="rId29"/>
    <p:sldId id="309" r:id="rId30"/>
    <p:sldId id="305" r:id="rId31"/>
    <p:sldId id="308" r:id="rId32"/>
    <p:sldId id="286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" id="{533E50B3-E40C-460B-8FCF-BE9A5987F2C7}">
          <p14:sldIdLst>
            <p14:sldId id="256"/>
            <p14:sldId id="281"/>
          </p14:sldIdLst>
        </p14:section>
        <p14:section name=" Introduction" id="{429DD69B-2793-49A6-B0F3-E2402A6C7000}">
          <p14:sldIdLst>
            <p14:sldId id="280"/>
            <p14:sldId id="283"/>
          </p14:sldIdLst>
        </p14:section>
        <p14:section name="The Proposed Model" id="{727EFAAB-CAE6-4396-AB94-D2FF0024DBAB}">
          <p14:sldIdLst>
            <p14:sldId id="284"/>
            <p14:sldId id="300"/>
            <p14:sldId id="322"/>
            <p14:sldId id="323"/>
            <p14:sldId id="301"/>
            <p14:sldId id="324"/>
            <p14:sldId id="299"/>
            <p14:sldId id="318"/>
            <p14:sldId id="319"/>
            <p14:sldId id="302"/>
            <p14:sldId id="321"/>
            <p14:sldId id="303"/>
            <p14:sldId id="325"/>
          </p14:sldIdLst>
        </p14:section>
        <p14:section name="Experimental Results" id="{718EC396-E7A8-4A6D-9990-A616A65B38B4}">
          <p14:sldIdLst>
            <p14:sldId id="297"/>
            <p14:sldId id="304"/>
            <p14:sldId id="314"/>
            <p14:sldId id="310"/>
            <p14:sldId id="320"/>
            <p14:sldId id="306"/>
            <p14:sldId id="312"/>
            <p14:sldId id="313"/>
            <p14:sldId id="316"/>
            <p14:sldId id="317"/>
            <p14:sldId id="311"/>
            <p14:sldId id="309"/>
            <p14:sldId id="305"/>
            <p14:sldId id="308"/>
          </p14:sldIdLst>
        </p14:section>
        <p14:section name=" Conclusions" id="{1B1F0CDA-DE53-49F0-B218-2B88DB28AD1D}">
          <p14:sldIdLst>
            <p14:sldId id="286"/>
          </p14:sldIdLst>
        </p14:section>
        <p14:section name="Reference" id="{645075D8-98A2-456F-80EB-81506FFCEA18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1" autoAdjust="0"/>
    <p:restoredTop sz="87484" autoAdjust="0"/>
  </p:normalViewPr>
  <p:slideViewPr>
    <p:cSldViewPr snapToGrid="0">
      <p:cViewPr varScale="1">
        <p:scale>
          <a:sx n="75" d="100"/>
          <a:sy n="75" d="100"/>
        </p:scale>
        <p:origin x="2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A554B-526B-434C-9076-1AF898A7D0AE}" type="datetimeFigureOut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4B594-8167-4692-98D7-42A82FF96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36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38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Reference: https://zhuanlan.zhihu.com/p/211258182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351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Loss function: cross entropy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401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1.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CNN-based model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638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Loss function: cross entropy</a:t>
            </a:r>
          </a:p>
          <a:p>
            <a:pPr marL="228600" indent="-228600">
              <a:buAutoNum type="arabicPeriod"/>
            </a:pPr>
            <a:r>
              <a:rPr lang="en-US" altLang="zh-TW" dirty="0"/>
              <a:t>Tv: Total variation minimization</a:t>
            </a:r>
          </a:p>
          <a:p>
            <a:pPr marL="228600" indent="-228600">
              <a:buAutoNum type="arabicPeriod"/>
            </a:pPr>
            <a:r>
              <a:rPr lang="en-US" altLang="zh-TW" sz="12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TW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osure Control Loss : 1-norm =&gt; 2-norm</a:t>
            </a:r>
          </a:p>
          <a:p>
            <a:pPr marL="228600" indent="-228600">
              <a:buAutoNum type="arabicPeriod"/>
            </a:pPr>
            <a:r>
              <a:rPr lang="en-US" altLang="zh-TW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Weight: 1, 10, 5, 200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37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Loss function: cross entropy</a:t>
            </a:r>
          </a:p>
          <a:p>
            <a:pPr marL="228600" indent="-228600">
              <a:buAutoNum type="arabicPeriod"/>
            </a:pPr>
            <a:r>
              <a:rPr lang="en-US" altLang="zh-TW" dirty="0"/>
              <a:t>Tv: variation minimization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42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579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3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34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416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64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Edwin H Land. The </a:t>
            </a:r>
            <a:r>
              <a:rPr lang="en-US" altLang="zh-TW" dirty="0" err="1"/>
              <a:t>retinex</a:t>
            </a:r>
            <a:r>
              <a:rPr lang="en-US" altLang="zh-TW" dirty="0"/>
              <a:t> theory of color vision. Scientific American, 237(6):108–128, 1977.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179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37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412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550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575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724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028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01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32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692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643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Decom-Net: 5 layers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41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Edwin H Land. The </a:t>
            </a:r>
            <a:r>
              <a:rPr lang="en-US" altLang="zh-TW" dirty="0" err="1"/>
              <a:t>retinex</a:t>
            </a:r>
            <a:r>
              <a:rPr lang="en-US" altLang="zh-TW" dirty="0"/>
              <a:t> theory of color vision. Scientific American, 237(6):108–128, 1977.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316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Edwin H Land. The </a:t>
            </a:r>
            <a:r>
              <a:rPr lang="en-US" altLang="zh-TW" dirty="0" err="1"/>
              <a:t>retinex</a:t>
            </a:r>
            <a:r>
              <a:rPr lang="en-US" altLang="zh-TW" dirty="0"/>
              <a:t> theory of color vision. Scientific American, 237(6):108–128, 1977.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392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Edwin H Land. The </a:t>
            </a:r>
            <a:r>
              <a:rPr lang="en-US" altLang="zh-TW" dirty="0" err="1"/>
              <a:t>retinex</a:t>
            </a:r>
            <a:r>
              <a:rPr lang="en-US" altLang="zh-TW" dirty="0"/>
              <a:t> theory of color vision. Scientific American, 237(6):108–128, 1977. 2</a:t>
            </a:r>
          </a:p>
          <a:p>
            <a:pPr marL="228600" indent="-228600">
              <a:buAutoNum type="arabicPeriod"/>
            </a:pPr>
            <a:r>
              <a:rPr lang="en-US" altLang="zh-TW" dirty="0"/>
              <a:t>Weights: ([1, 0.001], 0.1, 0.01) for Decom-Net; (1, 3) for </a:t>
            </a: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Enhance-Net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096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Weights: (1, 0.001, 0.1) for Decom-Net; (1, 3) for </a:t>
            </a: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Enhance-Net</a:t>
            </a:r>
            <a:endParaRPr lang="zh-TW" altLang="en-US" dirty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145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Each pixel is normalized to [0, 1] </a:t>
            </a:r>
          </a:p>
          <a:p>
            <a:pPr marL="228600" indent="-228600">
              <a:buAutoNum type="arabicPeriod"/>
            </a:pPr>
            <a:r>
              <a:rPr lang="en-US" altLang="zh-TW" dirty="0"/>
              <a:t>n= 8 in this paper , which can deal with most cases satisfactory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498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Reference: https://zhuanlan.zhihu.com/p/211258182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4B594-8167-4692-98D7-42A82FF96CD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36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C38A57-D11A-4A4E-AC3A-95DAF30757A0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1592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F7C-5E5B-4898-8955-F72CFB552A7A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43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8B9A-A252-483C-8B65-886C7B3DE9F5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75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C041D-995D-4C1E-9C1C-6FCD9F622F01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55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470F17-D1DF-4220-A8EA-1E484F43BFA1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1604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7088-22CF-44A8-91BC-29E7640012FA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02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091D-E538-40C9-890F-F303B7E4B683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53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59E9-B722-4889-8492-BB75D91DD2CF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581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7A41-12CF-45A8-92C8-248C3548D306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17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B5FF51-2C96-46D9-A090-93945731B7EE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920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FFE77-A069-41F4-AD5B-1B67045A3FA4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894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9D20EFA-022F-4F34-A5A5-566058451C8F}" type="datetime1">
              <a:rPr lang="zh-TW" altLang="en-US" smtClean="0"/>
              <a:t>2022/6/13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8BA53A7-4C94-48F7-82AE-F7CE817D6A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965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angHW012/110_02_Structural-Machine-Learning-Models-and-Their-Application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github/keras-team/keras-io/blob/master/examples/vision/ipynb/zero_dce.ipynb" TargetMode="External"/><Relationship Id="rId3" Type="http://schemas.openxmlformats.org/officeDocument/2006/relationships/hyperlink" Target="https://daooshee.github.io/BMVC2018website/" TargetMode="External"/><Relationship Id="rId7" Type="http://schemas.openxmlformats.org/officeDocument/2006/relationships/hyperlink" Target="https://li-chongyi.github.io/Proj_Zero-DCE.html" TargetMode="External"/><Relationship Id="rId2" Type="http://schemas.openxmlformats.org/officeDocument/2006/relationships/hyperlink" Target="https://arxiv.org/abs/1808.0456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3.00860" TargetMode="External"/><Relationship Id="rId5" Type="http://schemas.openxmlformats.org/officeDocument/2006/relationships/hyperlink" Target="https://arxiv.org/abs/2001.06826" TargetMode="External"/><Relationship Id="rId4" Type="http://schemas.openxmlformats.org/officeDocument/2006/relationships/hyperlink" Target="https://github.com/weichen582/RetinexN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10.png"/><Relationship Id="rId4" Type="http://schemas.openxmlformats.org/officeDocument/2006/relationships/image" Target="../media/image6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002E1-9088-42DE-A523-7975BE7E3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6191" y="1890826"/>
            <a:ext cx="9138484" cy="1273589"/>
          </a:xfrm>
        </p:spPr>
        <p:txBody>
          <a:bodyPr>
            <a:no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Low-Light Image Enhancement 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F000FD-0991-4AC1-9A05-7577B710F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139" y="5540138"/>
            <a:ext cx="4660838" cy="466906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資科所碩一 </a:t>
            </a:r>
            <a:r>
              <a:rPr lang="en-US" altLang="zh-TW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7110095012</a:t>
            </a:r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 黃皓偉</a:t>
            </a:r>
            <a:endParaRPr lang="en-US" altLang="zh-TW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5D1D533E-13A6-4417-B86A-CC7DE36F58AD}"/>
              </a:ext>
            </a:extLst>
          </p:cNvPr>
          <p:cNvSpPr txBox="1">
            <a:spLocks/>
          </p:cNvSpPr>
          <p:nvPr/>
        </p:nvSpPr>
        <p:spPr>
          <a:xfrm>
            <a:off x="1182031" y="3121619"/>
            <a:ext cx="9426803" cy="586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000" dirty="0" err="1">
                <a:effectLst/>
                <a:latin typeface="Times New Roman" panose="02020603050405020304" pitchFamily="18" charset="0"/>
              </a:rPr>
              <a:t>Retinex</a:t>
            </a:r>
            <a:r>
              <a:rPr lang="en-US" altLang="zh-TW" sz="3000" dirty="0">
                <a:effectLst/>
                <a:latin typeface="Times New Roman" panose="02020603050405020304" pitchFamily="18" charset="0"/>
              </a:rPr>
              <a:t>-Net  vs. Zero-DCE</a:t>
            </a: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B4C4F895-9E42-41B0-A5DF-F6CA3DD23534}"/>
              </a:ext>
            </a:extLst>
          </p:cNvPr>
          <p:cNvSpPr txBox="1">
            <a:spLocks/>
          </p:cNvSpPr>
          <p:nvPr/>
        </p:nvSpPr>
        <p:spPr>
          <a:xfrm>
            <a:off x="6826388" y="642296"/>
            <a:ext cx="4600587" cy="5864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Final Project Presentation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9931D2-9239-FF12-8763-5E2455915BF3}"/>
              </a:ext>
            </a:extLst>
          </p:cNvPr>
          <p:cNvSpPr txBox="1"/>
          <p:nvPr/>
        </p:nvSpPr>
        <p:spPr>
          <a:xfrm>
            <a:off x="467139" y="6081705"/>
            <a:ext cx="117248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GitHub: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https://github.com/HuangHW012/110_02_Structural-Machine-Learning-Models-and-Their-Applications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8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38" y="0"/>
            <a:ext cx="8911687" cy="102373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Retinex</a:t>
            </a: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-Net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(6/6)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FB9FBD86-1460-6A72-0D44-214260F9F3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938" y="1023730"/>
                <a:ext cx="11496062" cy="583427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[How to design Loss function?] (only show </a:t>
                </a:r>
                <a:r>
                  <a:rPr lang="en-US" altLang="zh-TW" sz="2800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light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</a:t>
                </a:r>
                <a:r>
                  <a:rPr lang="zh-TW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b="1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Recon</a:t>
                </a: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struction Loss</a:t>
                </a:r>
                <a:r>
                  <a:rPr lang="zh-TW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𝑟𝑒𝑐𝑜𝑛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lang="zh-TW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𝑟𝑒𝑐𝑜𝑛</m:t>
                        </m:r>
                        <m: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  <m: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  <m:f>
                      <m:fPr>
                        <m:ctrlP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𝑛𝑝𝑢𝑡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#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𝑇𝑟𝑎𝑖𝑛𝑔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den>
                    </m:f>
                  </m:oMath>
                </a14:m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</a:t>
                </a:r>
                <a:r>
                  <a:rPr lang="en-US" altLang="zh-TW" sz="2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𝑟𝑒𝑐𝑜𝑛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h𝑖𝑔h</m:t>
                        </m:r>
                      </m:sub>
                    </m:sSub>
                    <m:f>
                      <m:fPr>
                        <m:ctrlP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h𝑖𝑔h</m:t>
                                </m:r>
                              </m:sub>
                            </m:sSub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𝐼𝑛𝑝𝑢𝑡</m:t>
                                </m:r>
                              </m:e>
                              <m:sub>
                                <m:r>
                                  <a:rPr lang="en-US" altLang="zh-TW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h𝑖𝑔h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#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𝑇𝑟𝑎𝑖𝑛𝑔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den>
                    </m:f>
                  </m:oMath>
                </a14:m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Illumination Smoothness Loss</a:t>
                </a:r>
                <a:r>
                  <a:rPr lang="zh-TW" altLang="en-US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TW" alt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𝑖𝑠</m:t>
                          </m:r>
                          <m:r>
                            <a:rPr lang="en-US" altLang="zh-TW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𝑙𝑜𝑤</m:t>
                          </m:r>
                        </m:sub>
                      </m:sSub>
                      <m:f>
                        <m:fPr>
                          <m:ctrlPr>
                            <a:rPr lang="en-US" altLang="zh-TW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𝑖𝑟𝑒𝑐𝑡𝑖𝑜𝑛</m:t>
                              </m:r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∈{</m:t>
                              </m:r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TW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𝑖𝑟𝑒𝑐𝑡𝑖𝑜𝑛</m:t>
                                      </m:r>
                                    </m:sub>
                                  </m:sSub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𝑙𝑜𝑤</m:t>
                                  </m:r>
                                </m:sub>
                              </m:sSub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⁡(−10∗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𝑖𝑟𝑒𝑐𝑡𝑖𝑜𝑛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∈{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}</m:t>
                                  </m:r>
                                </m:sub>
                                <m:sup/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TW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TW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𝑖𝑟𝑒𝑐𝑡𝑖𝑜𝑛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TW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𝑙𝑜𝑤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nary>
                              <m:r>
                                <a:rPr lang="en-US" altLang="zh-TW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))</m:t>
                              </m:r>
                            </m:e>
                          </m:nary>
                        </m:num>
                        <m:den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#</m:t>
                          </m:r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𝑇𝑟𝑎𝑖𝑛𝑔</m:t>
                          </m:r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𝑑𝑎𝑡𝑎</m:t>
                          </m:r>
                        </m:den>
                      </m:f>
                    </m:oMath>
                  </m:oMathPara>
                </a14:m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TW" sz="2800" b="1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nvariable </a:t>
                </a:r>
                <a:r>
                  <a:rPr lang="en-US" altLang="zh-TW" sz="2800" b="1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eflectance Loss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𝑖𝑟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0" indent="0" algn="ctr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  <m:f>
                      <m:fPr>
                        <m:ctrlP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#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𝑇𝑟𝑎𝑖𝑛𝑔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den>
                    </m:f>
                  </m:oMath>
                </a14:m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(Decom-Net)</a:t>
                </a:r>
                <a:r>
                  <a:rPr lang="zh-TW" alt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𝑖𝑟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  <m:f>
                      <m:fPr>
                        <m:ctrlP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𝑑𝑒𝑙𝑡𝑎</m:t>
                                </m:r>
                              </m:sub>
                            </m:sSub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#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𝑇𝑟𝑎𝑖𝑛𝑔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den>
                    </m:f>
                  </m:oMath>
                </a14:m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Enhance-Net</a:t>
                </a:r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Relight Loss for Enhance-Net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𝑟𝑒𝑙𝑖𝑔h𝑡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</a:t>
                </a:r>
                <a:r>
                  <a:rPr lang="en-US" altLang="zh-TW" sz="2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  <m:r>
                              <a:rPr lang="en-US" altLang="zh-TW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𝐼𝑛𝑝𝑢𝑡</m:t>
                                </m:r>
                              </m:e>
                              <m:sub>
                                <m:r>
                                  <a:rPr lang="en-US" altLang="zh-TW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h𝑖𝑔h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#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𝑇𝑟𝑎𝑖𝑛𝑔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𝑑𝑎𝑡𝑎</m:t>
                        </m:r>
                      </m:den>
                    </m:f>
                  </m:oMath>
                </a14:m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Decom-Net	            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𝑟𝑒𝑐𝑜𝑛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𝑖𝑟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Enhance-Net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𝑖𝑟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𝑟𝑒𝑙𝑖𝑔h𝑡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FB9FBD86-1460-6A72-0D44-214260F9F3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938" y="1023730"/>
                <a:ext cx="11496062" cy="5834270"/>
              </a:xfrm>
              <a:blipFill>
                <a:blip r:embed="rId3"/>
                <a:stretch>
                  <a:fillRect l="-689" t="-20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855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Zero-DCE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(1/7)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CF3DB0B1-12A2-90F5-AEE4-428ACF6B3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5558" y="1597643"/>
                <a:ext cx="11466442" cy="5113020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Wingdings 3" charset="2"/>
                  <a:buAutoNum type="arabicPeriod"/>
                </a:pPr>
                <a:r>
                  <a:rPr lang="en-US" altLang="zh-TW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supervised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Learning</a:t>
                </a:r>
              </a:p>
              <a:p>
                <a:pPr marL="514350" indent="-514350">
                  <a:buFont typeface="Wingdings 3" charset="2"/>
                  <a:buAutoNum type="arabicPeriod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 Method: 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Light-Enhancement Curve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(LE-curve)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(Image to Curve)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LE-curve: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𝐿𝐸</m:t>
                    </m:r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; </m:t>
                    </m:r>
                    <m:r>
                      <a:rPr lang="zh-TW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</m:oMath>
                </a14:m>
                <a:r>
                  <a:rPr lang="en-US" altLang="zh-TW" sz="2800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TW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-</a:t>
                </a:r>
                <a:r>
                  <a:rPr lang="en-US" altLang="zh-TW" sz="2800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(x: pixel coordinates;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∈[−1, 1]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trainable curve parameter)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=&gt; 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Higher-Order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(LE) Curve: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2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2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2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TW" altLang="en-US" sz="2200" dirty="0"/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altLang="zh-TW" sz="2800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Pixel-Wise (LE) Curve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4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4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4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d>
                      <m:d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𝐿𝐸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TW" sz="24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400" dirty="0"/>
              </a:p>
              <a:p>
                <a:pPr marL="0" indent="0">
                  <a:buNone/>
                </a:pPr>
                <a:r>
                  <a:rPr lang="en-US" altLang="zh-TW" sz="2400" dirty="0"/>
                  <a:t>                                                  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𝒜</m:t>
                    </m:r>
                  </m:oMath>
                </a14:m>
                <a:r>
                  <a:rPr lang="en-US" altLang="zh-TW" sz="2800" dirty="0"/>
                  <a:t>: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 map </a:t>
                </a:r>
                <a:r>
                  <a:rPr lang="en-US" altLang="zh-TW" sz="2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same size as the given image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TW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CF3DB0B1-12A2-90F5-AEE4-428ACF6B3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558" y="1597643"/>
                <a:ext cx="11466442" cy="5113020"/>
              </a:xfrm>
              <a:blipFill>
                <a:blip r:embed="rId3"/>
                <a:stretch>
                  <a:fillRect l="-957" t="-1669" r="-2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5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Zero-DCE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(2/7)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F3DB0B1-12A2-90F5-AEE4-428ACF6B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8" y="1597643"/>
            <a:ext cx="11466442" cy="5113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[Light-Enhancement Curve (LE-curve)]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※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Inspired by the curves adjustment used in photo editing software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objectives/ conditions in the design of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LE-curve</a:t>
            </a:r>
          </a:p>
          <a:p>
            <a:pPr marL="514350" indent="-514350">
              <a:buAutoNum type="arabicPeriod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 of each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 value of the enhanced image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[0,1]</a:t>
            </a:r>
          </a:p>
          <a:p>
            <a:pPr marL="514350" indent="-514350">
              <a:buAutoNum type="arabicPeriod"/>
            </a:pP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LE-curve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monotonous (to preserve the differences of neighboring pixels)</a:t>
            </a:r>
          </a:p>
          <a:p>
            <a:pPr marL="514350" indent="-514350">
              <a:buAutoNum type="arabicPeriod"/>
            </a:pP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LE-curve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simple, differentiable (backpropagation)</a:t>
            </a:r>
          </a:p>
          <a:p>
            <a:pPr marL="0" indent="0">
              <a:buNone/>
            </a:pPr>
            <a:endParaRPr lang="zh-TW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官方版Adobe Photoshop | 相片和設計軟體">
            <a:extLst>
              <a:ext uri="{FF2B5EF4-FFF2-40B4-BE49-F238E27FC236}">
                <a16:creationId xmlns:a16="http://schemas.microsoft.com/office/drawing/2014/main" id="{FED73C07-1F09-2695-3C55-3F73CCDA1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843" y="1669177"/>
            <a:ext cx="1051207" cy="102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9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Zero-DCE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(3/7)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CF3DB0B1-12A2-90F5-AEE4-428ACF6B3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5558" y="1597642"/>
                <a:ext cx="11466442" cy="526035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[Proof of</a:t>
                </a:r>
                <a:r>
                  <a:rPr lang="en-US" altLang="zh-TW" sz="2800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𝐿𝐸</m:t>
                    </m:r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; </m:t>
                    </m:r>
                    <m:r>
                      <a:rPr lang="zh-TW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</m:oMath>
                </a14:m>
                <a:r>
                  <a:rPr lang="en-US" altLang="zh-TW" sz="2800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TW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-</a:t>
                </a:r>
                <a:r>
                  <a:rPr lang="en-US" altLang="zh-TW" sz="2800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],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∈[−1, 1]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</a:t>
                </a:r>
                <a:r>
                  <a:rPr lang="zh-TW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simplify, we use 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x is pixel value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1]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objectives/ conditions in the design of </a:t>
                </a:r>
                <a:r>
                  <a:rPr lang="en-US" altLang="zh-TW" sz="2800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LE-curve</a:t>
                </a:r>
              </a:p>
              <a:p>
                <a:pPr marL="514350" indent="-514350">
                  <a:buAutoNum type="arabicPeriod"/>
                </a:pP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of each </a:t>
                </a:r>
                <a:r>
                  <a:rPr lang="en-US" altLang="zh-TW" sz="2800" b="1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 value of the enhanced image </a:t>
                </a: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[0,1]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(3) Proof : x</a:t>
                </a:r>
                <a:r>
                  <a:rPr lang="zh-TW" alt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1] 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1] 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altLang="zh-TW" sz="2800" b="1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LE-curve</a:t>
                </a: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=&gt; monotonous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(to preserve the differences of neighboring pixels)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(2) Proof : x</a:t>
                </a:r>
                <a:r>
                  <a:rPr lang="zh-TW" alt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1] 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∈[−1, 1]</m:t>
                    </m:r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altLang="zh-TW" sz="2800" b="1" u="sng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LE-curve</a:t>
                </a:r>
                <a:r>
                  <a:rPr lang="en-US" altLang="zh-TW" sz="2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=&gt; simple, differentiable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 backpropagation)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(1) Proof : </a:t>
                </a:r>
                <a14:m>
                  <m:oMath xmlns:m="http://schemas.openxmlformats.org/officeDocument/2006/math"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sz="27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7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7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7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700" dirty="0">
                    <a:solidFill>
                      <a:schemeClr val="tx1"/>
                    </a:solidFill>
                  </a:rPr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7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=(1+</m:t>
                    </m:r>
                    <m:r>
                      <a:rPr lang="zh-TW" altLang="en-US" sz="2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altLang="zh-TW" sz="27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TW" altLang="en-US" sz="2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7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700" dirty="0">
                    <a:solidFill>
                      <a:schemeClr val="tx1"/>
                    </a:solidFill>
                  </a:rPr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7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TW" altLang="en-US" sz="2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TW" sz="27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CF3DB0B1-12A2-90F5-AEE4-428ACF6B3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5558" y="1597642"/>
                <a:ext cx="11466442" cy="5260357"/>
              </a:xfrm>
              <a:blipFill>
                <a:blip r:embed="rId3"/>
                <a:stretch>
                  <a:fillRect l="-957" t="-1506" b="-16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488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Zero-DCE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(4/7)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DCE78E-EE5D-747A-2C53-439F4417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55" y="1709115"/>
            <a:ext cx="8911687" cy="46065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E812686-2318-52ED-F569-FC4D38671A4C}"/>
              </a:ext>
            </a:extLst>
          </p:cNvPr>
          <p:cNvSpPr/>
          <p:nvPr/>
        </p:nvSpPr>
        <p:spPr>
          <a:xfrm>
            <a:off x="2067339" y="3279913"/>
            <a:ext cx="2862470" cy="1520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77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39" y="2593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Zero-DCE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(5/7)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9C79D7-39D0-D3BF-43AB-C59900F5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56" y="1536424"/>
            <a:ext cx="9571323" cy="459602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1EDD5F0-CF56-7193-7326-DDA957725F39}"/>
              </a:ext>
            </a:extLst>
          </p:cNvPr>
          <p:cNvSpPr txBox="1"/>
          <p:nvPr/>
        </p:nvSpPr>
        <p:spPr>
          <a:xfrm>
            <a:off x="4106272" y="6132444"/>
            <a:ext cx="46390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DCE-Net</a:t>
            </a: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A407E0-7A28-BD3A-8AAE-7D603296A968}"/>
              </a:ext>
            </a:extLst>
          </p:cNvPr>
          <p:cNvSpPr txBox="1"/>
          <p:nvPr/>
        </p:nvSpPr>
        <p:spPr>
          <a:xfrm>
            <a:off x="9124122" y="89040"/>
            <a:ext cx="30678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size = 3</a:t>
            </a:r>
          </a:p>
          <a:p>
            <a:r>
              <a:rPr lang="en-US" altLang="zh-TW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          = 1 </a:t>
            </a:r>
          </a:p>
        </p:txBody>
      </p:sp>
    </p:spTree>
    <p:extLst>
      <p:ext uri="{BB962C8B-B14F-4D97-AF65-F5344CB8AC3E}">
        <p14:creationId xmlns:p14="http://schemas.microsoft.com/office/powerpoint/2010/main" val="215962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Zero-DCE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(6/7)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901F919-37BD-5C3C-8CC7-080E9082D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487" y="1744980"/>
            <a:ext cx="10833652" cy="5113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[Loss function] (Non-Reference Loss)</a:t>
            </a:r>
          </a:p>
          <a:p>
            <a:pPr marL="514350" indent="-514350">
              <a:buAutoNum type="arabicPeriod"/>
            </a:pPr>
            <a:r>
              <a:rPr lang="en-US" altLang="zh-TW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</a:t>
            </a: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tial Consistency Loss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=&gt; preserving the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of neighboring regions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osure Control Loss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 = 0.6)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=&gt; controlling the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exposure level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Constancy Loss</a:t>
            </a:r>
            <a:r>
              <a:rPr lang="zh-TW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(Gray World)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=&gt; correcting the potential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deviations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Illumination Smoothness Loss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=&gt; preserving the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monotonicity relations between neighboring pixels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700B2A7-5830-0C50-B542-3675B552064F}"/>
                  </a:ext>
                </a:extLst>
              </p:cNvPr>
              <p:cNvSpPr txBox="1"/>
              <p:nvPr/>
            </p:nvSpPr>
            <p:spPr>
              <a:xfrm>
                <a:off x="5184913" y="753138"/>
                <a:ext cx="6848061" cy="611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r>
                        <a:rPr lang="en-US" altLang="zh-TW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𝑠𝑝𝑎</m:t>
                          </m:r>
                        </m:sub>
                      </m:sSub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TW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TW" alt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TW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TW" alt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3000" i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700B2A7-5830-0C50-B542-3675B552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913" y="753138"/>
                <a:ext cx="6848061" cy="611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766A196-A89A-C863-4AA3-52B491E9C86C}"/>
                  </a:ext>
                </a:extLst>
              </p:cNvPr>
              <p:cNvSpPr txBox="1"/>
              <p:nvPr/>
            </p:nvSpPr>
            <p:spPr>
              <a:xfrm>
                <a:off x="7201287" y="1752858"/>
                <a:ext cx="4683535" cy="997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𝑠𝑝𝑎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766A196-A89A-C863-4AA3-52B491E9C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287" y="1752858"/>
                <a:ext cx="4683535" cy="997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1020855-FA2A-8B8B-2264-05E83E99DBED}"/>
                  </a:ext>
                </a:extLst>
              </p:cNvPr>
              <p:cNvSpPr txBox="1"/>
              <p:nvPr/>
            </p:nvSpPr>
            <p:spPr>
              <a:xfrm>
                <a:off x="9292342" y="3109756"/>
                <a:ext cx="2604797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1020855-FA2A-8B8B-2264-05E83E99D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342" y="3109756"/>
                <a:ext cx="2604797" cy="984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471172-5344-F833-6C51-3295EC03CA19}"/>
                  </a:ext>
                </a:extLst>
              </p:cNvPr>
              <p:cNvSpPr txBox="1"/>
              <p:nvPr/>
            </p:nvSpPr>
            <p:spPr>
              <a:xfrm>
                <a:off x="7577841" y="4294233"/>
                <a:ext cx="4455133" cy="88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(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471172-5344-F833-6C51-3295EC03C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841" y="4294233"/>
                <a:ext cx="4455133" cy="8810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C56E4E3-C7AC-C1F7-4BF3-30FED6286C06}"/>
                  </a:ext>
                </a:extLst>
              </p:cNvPr>
              <p:cNvSpPr txBox="1"/>
              <p:nvPr/>
            </p:nvSpPr>
            <p:spPr>
              <a:xfrm>
                <a:off x="7201287" y="5277048"/>
                <a:ext cx="4990713" cy="998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sub>
                          </m:sSub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C56E4E3-C7AC-C1F7-4BF3-30FED628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287" y="5277048"/>
                <a:ext cx="4990713" cy="9980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873CB49-0B8F-E95A-9B73-15D41BC09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65" y="0"/>
            <a:ext cx="2861797" cy="17989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5372B7-20EA-D765-5F48-4D6CBECD82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859" y="0"/>
            <a:ext cx="2861797" cy="1803963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33C51267-9053-C88F-2DF6-D9EE0D2B7044}"/>
              </a:ext>
            </a:extLst>
          </p:cNvPr>
          <p:cNvGrpSpPr/>
          <p:nvPr/>
        </p:nvGrpSpPr>
        <p:grpSpPr>
          <a:xfrm>
            <a:off x="3564162" y="753138"/>
            <a:ext cx="1540567" cy="506896"/>
            <a:chOff x="3846442" y="2822713"/>
            <a:chExt cx="1540567" cy="506896"/>
          </a:xfrm>
        </p:grpSpPr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73208F19-F279-B3A0-2DDD-BC4865699295}"/>
                </a:ext>
              </a:extLst>
            </p:cNvPr>
            <p:cNvSpPr/>
            <p:nvPr/>
          </p:nvSpPr>
          <p:spPr>
            <a:xfrm>
              <a:off x="3846442" y="2822713"/>
              <a:ext cx="1540567" cy="50689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A77C991-B686-6914-C099-47AAD083CB7F}"/>
                </a:ext>
              </a:extLst>
            </p:cNvPr>
            <p:cNvSpPr txBox="1"/>
            <p:nvPr/>
          </p:nvSpPr>
          <p:spPr>
            <a:xfrm>
              <a:off x="3901107" y="2881696"/>
              <a:ext cx="14312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Gray World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57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"/>
                            </p:stCondLst>
                            <p:childTnLst>
                              <p:par>
                                <p:cTn id="21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"/>
                            </p:stCondLst>
                            <p:childTnLst>
                              <p:par>
                                <p:cTn id="50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Zero-DCE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(7/7)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5901F919-37BD-5C3C-8CC7-080E9082D0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3487" y="1744980"/>
                <a:ext cx="10833652" cy="51130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[How to enhance image?] (8 iterations)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※</a:t>
                </a:r>
                <a:r>
                  <a:rPr lang="zh-TW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Remember that </a:t>
                </a:r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DCE-Net(input image) = curve parameter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LE-curve: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d>
                      <m:dPr>
                        <m:ctrlP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𝐿𝐸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TW" sz="28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8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zh-TW" altLang="en-US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TW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𝐿𝐸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TW" sz="28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altLang="zh-TW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𝐿𝐸</m:t>
                            </m:r>
                          </m:e>
                          <m:sub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TW" sz="28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size = (Batch, Height, Weight, 24 = 8*3)</a:t>
                </a: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3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altLang="zh-TW" sz="2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3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𝑖𝑛𝑝𝑢𝑡</m:t>
                    </m:r>
                    <m:r>
                      <a:rPr lang="en-US" altLang="zh-TW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3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𝑖𝑚𝑎𝑔𝑒</m:t>
                    </m:r>
                    <m:r>
                      <a:rPr lang="en-US" altLang="zh-TW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300" i="1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300" i="1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TW" sz="2300" i="1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altLang="zh-TW" sz="2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[:, :, :, </m:t>
                    </m:r>
                    <m:r>
                      <m:rPr>
                        <m:nor/>
                      </m:rPr>
                      <a:rPr lang="en-US" altLang="zh-TW" sz="23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zh-TW" sz="23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altLang="zh-TW" sz="23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altLang="zh-TW" sz="23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∗(</m:t>
                    </m:r>
                    <m:sSup>
                      <m:sSupPr>
                        <m:ctrlP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3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𝑖𝑛𝑝𝑢𝑡</m:t>
                        </m:r>
                        <m:r>
                          <a:rPr lang="en-US" altLang="zh-TW" sz="23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3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𝑖𝑚𝑎𝑔𝑒</m:t>
                        </m:r>
                      </m:e>
                      <m:sup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TW" sz="23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TW" sz="23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𝑖𝑛𝑝𝑢𝑡</m:t>
                    </m:r>
                    <m:r>
                      <a:rPr lang="en-US" altLang="zh-TW" sz="23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3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𝑖𝑚𝑎𝑔𝑒</m:t>
                    </m:r>
                    <m:r>
                      <m:rPr>
                        <m:nor/>
                      </m:rPr>
                      <a:rPr lang="en-US" altLang="zh-TW" sz="23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</a:t>
                </a:r>
                <a:r>
                  <a:rPr lang="zh-TW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𝑒𝑑</m:t>
                        </m:r>
                      </m:sup>
                    </m:sSup>
                    <m:r>
                      <a:rPr lang="en-US" altLang="zh-TW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zh-TW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sz="2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1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1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1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1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100" i="1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altLang="zh-TW" sz="2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[:, :, :, </m:t>
                    </m:r>
                    <m:r>
                      <m:rPr>
                        <m:nor/>
                      </m:rPr>
                      <a:rPr lang="en-US" altLang="zh-TW" sz="21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1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TW" sz="21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−1)∗3:</m:t>
                    </m:r>
                    <m:r>
                      <m:rPr>
                        <m:nor/>
                      </m:rPr>
                      <a:rPr lang="en-US" altLang="zh-TW" sz="21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TW" sz="21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∗3](</m:t>
                    </m:r>
                    <m:sSup>
                      <m:sSupPr>
                        <m:ctrlPr>
                          <a:rPr lang="en-US" altLang="zh-TW" sz="21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sz="21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1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𝐿𝐸</m:t>
                            </m:r>
                          </m:e>
                          <m:sub>
                            <m:r>
                              <a:rPr lang="en-US" altLang="zh-TW" sz="21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sz="21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  <m:sup>
                        <m:r>
                          <a:rPr lang="en-US" altLang="zh-TW" sz="21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TW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1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sz="21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𝐿𝐸</m:t>
                        </m:r>
                      </m:e>
                      <m:sub>
                        <m:r>
                          <a:rPr lang="en-US" altLang="zh-TW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TW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TW" sz="2100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m:rPr>
                        <m:nor/>
                      </m:rPr>
                      <a:rPr lang="en-US" altLang="zh-TW" sz="2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 startAt="4"/>
                </a:pPr>
                <a:endParaRPr lang="en-US" altLang="zh-TW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5901F919-37BD-5C3C-8CC7-080E9082D0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487" y="1744980"/>
                <a:ext cx="10833652" cy="5113020"/>
              </a:xfrm>
              <a:blipFill>
                <a:blip r:embed="rId3"/>
                <a:stretch>
                  <a:fillRect l="-1125" t="-16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8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(1/10)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[Dataset]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LOL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dataset (paired dataset): [1] </a:t>
            </a:r>
            <a:r>
              <a:rPr lang="en-US" altLang="zh-TW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Retinex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-Net (~347 M)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※ Training set (our</a:t>
            </a:r>
            <a:r>
              <a:rPr lang="en-US" altLang="zh-TW" sz="3200" u="sng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485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 low light + high light 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Test set (eval</a:t>
            </a:r>
            <a:r>
              <a:rPr lang="en-US" altLang="zh-TW" sz="3200" u="sng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    : low light + high light</a:t>
            </a:r>
          </a:p>
          <a:p>
            <a:pPr marL="0" indent="0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EC2E67-DBA8-BCFC-D9AB-AD1011EF1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04" y="4265649"/>
            <a:ext cx="3480352" cy="23202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06D723-C420-ADE1-9954-E4095B0C4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43" y="4265648"/>
            <a:ext cx="3480352" cy="232023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1B315FE-703E-AFAB-21F2-DD7F75650002}"/>
              </a:ext>
            </a:extLst>
          </p:cNvPr>
          <p:cNvSpPr txBox="1"/>
          <p:nvPr/>
        </p:nvSpPr>
        <p:spPr>
          <a:xfrm>
            <a:off x="8662645" y="4891947"/>
            <a:ext cx="26265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set </a:t>
            </a:r>
            <a:endParaRPr lang="zh-TW" altLang="en-US" sz="4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7942330-2482-14B5-D25D-9B2A42ACC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04" y="4265647"/>
            <a:ext cx="3480353" cy="232023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B416A13-4BB9-BC49-BFA1-F9AC940B4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54" y="4265647"/>
            <a:ext cx="3480352" cy="232023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3E6E8E-E286-FDCC-ADCB-5FCB4A0724B1}"/>
              </a:ext>
            </a:extLst>
          </p:cNvPr>
          <p:cNvSpPr txBox="1"/>
          <p:nvPr/>
        </p:nvSpPr>
        <p:spPr>
          <a:xfrm>
            <a:off x="8662645" y="4891947"/>
            <a:ext cx="26265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 set 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5021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(2/10)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401784"/>
            <a:ext cx="11476383" cy="54562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[Experimental Settings]</a:t>
            </a:r>
          </a:p>
          <a:p>
            <a:pPr marL="514350" indent="-514350">
              <a:buAutoNum type="arabicPeriod"/>
            </a:pPr>
            <a:r>
              <a:rPr lang="en-US" altLang="zh-TW" sz="3200" u="sng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Resize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image to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256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X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256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(RGB channel)</a:t>
            </a:r>
          </a:p>
          <a:p>
            <a:pPr marL="514350" indent="-514350">
              <a:buFont typeface="Franklin Gothic Book" panose="020B0503020102020204" pitchFamily="34" charset="0"/>
              <a:buAutoNum type="arabicPeriod"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Preprocessing : [0, 255] -&gt; [0, 1]</a:t>
            </a:r>
          </a:p>
          <a:p>
            <a:pPr marL="514350" indent="-514350">
              <a:buFont typeface="Franklin Gothic Book" panose="020B0503020102020204" pitchFamily="34" charset="0"/>
              <a:buAutoNum type="arabicPeriod"/>
            </a:pPr>
            <a:r>
              <a:rPr lang="en-US" altLang="zh-TW" sz="3200" u="sng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size: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</a:p>
          <a:p>
            <a:pPr marL="514350" indent="-514350">
              <a:buFont typeface="Franklin Gothic Book" panose="020B0503020102020204" pitchFamily="34" charset="0"/>
              <a:buAutoNum type="arabicPeriod"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: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</a:p>
          <a:p>
            <a:pPr marL="514350" indent="-514350">
              <a:buFont typeface="Franklin Gothic Book" panose="020B0503020102020204" pitchFamily="34" charset="0"/>
              <a:buAutoNum type="arabicPeriod"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 :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Adam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(learning rate = 0.0002/ 0.0001)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[Dataset splitting]</a:t>
            </a:r>
          </a:p>
          <a:p>
            <a:pPr marL="514350" indent="-514350">
              <a:buFont typeface="Franklin Gothic Book" panose="020B0503020102020204" pitchFamily="34" charset="0"/>
              <a:buAutoNum type="arabicPeriod"/>
            </a:pPr>
            <a:r>
              <a:rPr lang="en-US" altLang="zh-TW" sz="3200" u="sng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our485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350 photos (~72%) for training, 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135 photos (~28%) for validation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oogle Colab">
            <a:extLst>
              <a:ext uri="{FF2B5EF4-FFF2-40B4-BE49-F238E27FC236}">
                <a16:creationId xmlns:a16="http://schemas.microsoft.com/office/drawing/2014/main" id="{F0CEAC9E-3DF2-AEAD-4B69-BF508AE47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019" y="183046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05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C5C3A-D13B-4B3C-BDA6-F736A053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Paper Information</a:t>
            </a:r>
            <a:endParaRPr lang="zh-TW" altLang="en-US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EF62F0-57FF-474A-A08A-AC0A359FF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486" y="1744980"/>
            <a:ext cx="11128513" cy="511302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Retinex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-Net</a:t>
            </a:r>
          </a:p>
          <a:p>
            <a:pPr marL="0" indent="0" algn="just">
              <a:buNone/>
            </a:pPr>
            <a:r>
              <a:rPr lang="en-US" altLang="zh-TW" sz="2800" dirty="0">
                <a:latin typeface="Times New Roman" panose="02020603050405020304" pitchFamily="18" charset="0"/>
              </a:rPr>
              <a:t>=&gt;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[1] </a:t>
            </a:r>
            <a:r>
              <a:rPr lang="en-US" altLang="zh-TW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C. Wei, W. Wang, W. Yang, and J. Liu, “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Deep </a:t>
            </a:r>
            <a:r>
              <a:rPr lang="en-US" altLang="zh-TW" sz="28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retinex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 decom-</a:t>
            </a:r>
            <a:br>
              <a:rPr lang="en-US" altLang="zh-TW" sz="2800" dirty="0">
                <a:solidFill>
                  <a:srgbClr val="FF0000"/>
                </a:solidFill>
              </a:rPr>
            </a:br>
            <a:r>
              <a:rPr lang="en-US" altLang="zh-TW" sz="2800" dirty="0">
                <a:solidFill>
                  <a:srgbClr val="FF0000"/>
                </a:solidFill>
              </a:rPr>
              <a:t>	  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position for low-light enhancement</a:t>
            </a:r>
            <a:r>
              <a:rPr lang="en-US" altLang="zh-TW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,” </a:t>
            </a:r>
            <a:r>
              <a:rPr lang="en-US" altLang="zh-TW" sz="2800" dirty="0">
                <a:effectLst/>
                <a:latin typeface="Times New Roman" panose="02020603050405020304" pitchFamily="18" charset="0"/>
              </a:rPr>
              <a:t>(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BMVC, 2018</a:t>
            </a:r>
            <a:r>
              <a:rPr lang="en-US" altLang="zh-TW" sz="2800" dirty="0">
                <a:latin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3200" dirty="0">
              <a:effectLst/>
              <a:latin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sz="32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Zero-DCE</a:t>
            </a:r>
          </a:p>
          <a:p>
            <a:pPr marL="0" indent="0" algn="just">
              <a:buNone/>
            </a:pPr>
            <a:r>
              <a:rPr lang="en-US" altLang="zh-TW" sz="2800" dirty="0">
                <a:effectLst/>
                <a:latin typeface="Times New Roman" panose="02020603050405020304" pitchFamily="18" charset="0"/>
              </a:rPr>
              <a:t>=&gt; </a:t>
            </a:r>
            <a:r>
              <a:rPr lang="en-US" altLang="zh-TW" sz="2800" dirty="0"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[2]  C. Guo, C. Li, J. Guo, C. C. Loy, J. Hou, S. </a:t>
            </a:r>
            <a:r>
              <a:rPr lang="en-US" altLang="zh-TW" sz="2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Kwong</a:t>
            </a:r>
            <a:r>
              <a:rPr lang="en-US" altLang="zh-TW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, and R. Cong, 	“</a:t>
            </a:r>
            <a:r>
              <a:rPr lang="en-US" altLang="zh-TW" sz="28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Zero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-	  reference </a:t>
            </a:r>
            <a:r>
              <a:rPr lang="en-US" altLang="zh-TW" sz="28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d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eep </a:t>
            </a:r>
            <a:r>
              <a:rPr lang="en-US" altLang="zh-TW" sz="28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urve </a:t>
            </a:r>
            <a:r>
              <a:rPr lang="en-US" altLang="zh-TW" sz="2800" u="sng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e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stimation for low-light image  	enhancement</a:t>
            </a:r>
            <a:r>
              <a:rPr lang="en-US" altLang="zh-TW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,”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 	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</a:rPr>
              <a:t>(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CVPR, 2020</a:t>
            </a:r>
            <a:r>
              <a:rPr lang="en-US" altLang="zh-TW" sz="2800" dirty="0">
                <a:latin typeface="Times New Roman" panose="02020603050405020304" pitchFamily="18" charset="0"/>
              </a:rPr>
              <a:t>)</a:t>
            </a:r>
            <a:r>
              <a:rPr lang="en-US" altLang="zh-TW" sz="2800" dirty="0">
                <a:effectLst/>
                <a:latin typeface="Times New Roman" panose="02020603050405020304" pitchFamily="18" charset="0"/>
              </a:rPr>
              <a:t> 	</a:t>
            </a:r>
          </a:p>
          <a:p>
            <a:pPr marL="0" indent="0" algn="just">
              <a:buNone/>
            </a:pPr>
            <a:endParaRPr lang="en-US" altLang="zh-TW" sz="3000" dirty="0">
              <a:effectLst/>
              <a:latin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Zero-DCE++</a:t>
            </a:r>
          </a:p>
          <a:p>
            <a:pPr marL="0" indent="0" algn="just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 [3] C. Li, C. Guo, and C. C. Loy, “Learning to enhance low-light image via 	   zero-reference deep curve estimation,” (TPAMI, 2021)</a:t>
            </a:r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81DA53F6-C150-5DAE-B4B8-C53593B9DEA3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89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(3/10)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Retinex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-Net]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107D8D3-FE03-E38F-A369-E1CE9B9F9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05" y="2313149"/>
            <a:ext cx="5056693" cy="3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B05F04D-91DA-1276-E463-DCB0BBF5E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97" y="2313148"/>
            <a:ext cx="5148395" cy="36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C089072-DA39-CD82-3388-5CB50510ED44}"/>
              </a:ext>
            </a:extLst>
          </p:cNvPr>
          <p:cNvSpPr txBox="1"/>
          <p:nvPr/>
        </p:nvSpPr>
        <p:spPr>
          <a:xfrm>
            <a:off x="2581104" y="5873740"/>
            <a:ext cx="28218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of</a:t>
            </a:r>
            <a:r>
              <a:rPr lang="zh-TW" altLang="en-US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Decom-Net </a:t>
            </a:r>
            <a:endParaRPr lang="zh-TW" altLang="en-US" sz="25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EA9CA2-D257-4989-BA14-9F456426DEDA}"/>
              </a:ext>
            </a:extLst>
          </p:cNvPr>
          <p:cNvSpPr txBox="1"/>
          <p:nvPr/>
        </p:nvSpPr>
        <p:spPr>
          <a:xfrm>
            <a:off x="8242762" y="5873740"/>
            <a:ext cx="199528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Enhance-Net</a:t>
            </a:r>
            <a:endParaRPr lang="zh-TW" altLang="en-US" sz="25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04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(4/10)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Retinex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-Net]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16271E-F5AF-D35C-3667-C5FAA17B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38" y="1328638"/>
            <a:ext cx="8268029" cy="5501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353475-C9E0-5F67-387C-07FDCD1D3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233" y="1356398"/>
            <a:ext cx="8307734" cy="55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(5/10)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Retinex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-Net]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A0830F-8174-26EB-A2A5-A79005B9D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56" y="2166730"/>
            <a:ext cx="10235018" cy="42983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9E0364-6B1D-BAAA-A1D5-2638D695AD79}"/>
              </a:ext>
            </a:extLst>
          </p:cNvPr>
          <p:cNvSpPr/>
          <p:nvPr/>
        </p:nvSpPr>
        <p:spPr>
          <a:xfrm>
            <a:off x="5781040" y="2166730"/>
            <a:ext cx="3992880" cy="4298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3D19849-288D-D8B6-9AB3-E72699275BC2}"/>
              </a:ext>
            </a:extLst>
          </p:cNvPr>
          <p:cNvSpPr txBox="1"/>
          <p:nvPr/>
        </p:nvSpPr>
        <p:spPr>
          <a:xfrm>
            <a:off x="7076440" y="1650893"/>
            <a:ext cx="17932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Decom-Net</a:t>
            </a:r>
            <a:endParaRPr lang="zh-TW" altLang="en-US" sz="25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295660-0849-AC8B-2986-0184B1DC50A5}"/>
              </a:ext>
            </a:extLst>
          </p:cNvPr>
          <p:cNvSpPr/>
          <p:nvPr/>
        </p:nvSpPr>
        <p:spPr>
          <a:xfrm>
            <a:off x="9773920" y="2153920"/>
            <a:ext cx="2101254" cy="4291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AA0AB4-1A93-F7A6-123C-DB1ECDEEB5F6}"/>
              </a:ext>
            </a:extLst>
          </p:cNvPr>
          <p:cNvSpPr txBox="1"/>
          <p:nvPr/>
        </p:nvSpPr>
        <p:spPr>
          <a:xfrm>
            <a:off x="10016652" y="1641158"/>
            <a:ext cx="17932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Enhance-Net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5098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8" grpId="1"/>
      <p:bldP spid="9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(6/10)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[Zero-DCE]</a:t>
            </a:r>
          </a:p>
          <a:p>
            <a:pPr marL="0" indent="0">
              <a:buNone/>
            </a:pPr>
            <a:r>
              <a:rPr lang="en-US" altLang="zh-TW" sz="320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9chfohK0C+UAAAAASUVORK5CYII= (387×279)">
            <a:extLst>
              <a:ext uri="{FF2B5EF4-FFF2-40B4-BE49-F238E27FC236}">
                <a16:creationId xmlns:a16="http://schemas.microsoft.com/office/drawing/2014/main" id="{7FA25EDB-9197-E9B5-B50D-B1CD13D6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2893000"/>
            <a:ext cx="3752543" cy="270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et2Ie5NY1fg3jo2yet+MXCviJyFqwH8GvcEyrr4gUe8hCHAVHWvrzSmxdg5A2OS4J0zGKyq6zIdizHpYM1ExhhjrGZgjDHGagbGGGOwZGCMMQZLBsYYY7BkYIwxBksGxhhjgP8HH9CTkWjO1I8AAAAASUVORK5CYII= (387×279)">
            <a:extLst>
              <a:ext uri="{FF2B5EF4-FFF2-40B4-BE49-F238E27FC236}">
                <a16:creationId xmlns:a16="http://schemas.microsoft.com/office/drawing/2014/main" id="{5F728346-1FD5-3AD4-7371-7C94F988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22" y="1147651"/>
            <a:ext cx="3498651" cy="252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QAmwHw31boxQcOuORnjA+41p3hVzfF3W4ypj2xazxhjTMCxMydjjDEBx86cjDHGBBwLTsYYYwKOBSdjjDEBx4KTMcaYgGPByRhjTMD5f4wafmtKyzmRAAAAAElFTkSuQmCC (423×279)">
            <a:extLst>
              <a:ext uri="{FF2B5EF4-FFF2-40B4-BE49-F238E27FC236}">
                <a16:creationId xmlns:a16="http://schemas.microsoft.com/office/drawing/2014/main" id="{2C13DAA9-3BA5-A462-61AF-6E7F110DF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73" y="1147651"/>
            <a:ext cx="3714335" cy="24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EjyBH9vHPpNQAAAABJRU5ErkJggg== (423×279)">
            <a:extLst>
              <a:ext uri="{FF2B5EF4-FFF2-40B4-BE49-F238E27FC236}">
                <a16:creationId xmlns:a16="http://schemas.microsoft.com/office/drawing/2014/main" id="{2A05F8E8-0F1D-44C2-A201-1E1CFE45C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38" y="4182398"/>
            <a:ext cx="3498651" cy="230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9oQ46yuHIcxQAAAABJRU5ErkJggg== (459×279)">
            <a:extLst>
              <a:ext uri="{FF2B5EF4-FFF2-40B4-BE49-F238E27FC236}">
                <a16:creationId xmlns:a16="http://schemas.microsoft.com/office/drawing/2014/main" id="{99673705-CC6E-F601-DC66-F1CBAE663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989" y="4182398"/>
            <a:ext cx="3891011" cy="236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91671A-3A30-25FC-FA0F-0B78F9383D3A}"/>
              </a:ext>
            </a:extLst>
          </p:cNvPr>
          <p:cNvSpPr txBox="1"/>
          <p:nvPr/>
        </p:nvSpPr>
        <p:spPr>
          <a:xfrm>
            <a:off x="1987078" y="5512580"/>
            <a:ext cx="154379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 Loss</a:t>
            </a:r>
            <a:endParaRPr lang="zh-TW" alt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D6FABF6-DB1F-FD7A-9F42-386C36C1138D}"/>
                  </a:ext>
                </a:extLst>
              </p:cNvPr>
              <p:cNvSpPr txBox="1"/>
              <p:nvPr/>
            </p:nvSpPr>
            <p:spPr>
              <a:xfrm>
                <a:off x="9835637" y="6353985"/>
                <a:ext cx="821715" cy="511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TW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TW" alt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D6FABF6-DB1F-FD7A-9F42-386C36C11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637" y="6353985"/>
                <a:ext cx="821715" cy="511679"/>
              </a:xfrm>
              <a:prstGeom prst="rect">
                <a:avLst/>
              </a:prstGeom>
              <a:blipFill>
                <a:blip r:embed="rId8"/>
                <a:stretch>
                  <a:fillRect l="-1481"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41C8F0F-65B0-08EC-373B-B85CD6761423}"/>
                  </a:ext>
                </a:extLst>
              </p:cNvPr>
              <p:cNvSpPr txBox="1"/>
              <p:nvPr/>
            </p:nvSpPr>
            <p:spPr>
              <a:xfrm>
                <a:off x="6178397" y="6366586"/>
                <a:ext cx="911915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𝑠𝑝𝑎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41C8F0F-65B0-08EC-373B-B85CD6761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97" y="6366586"/>
                <a:ext cx="911915" cy="506742"/>
              </a:xfrm>
              <a:prstGeom prst="rect">
                <a:avLst/>
              </a:prstGeom>
              <a:blipFill>
                <a:blip r:embed="rId9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21C2B44-454D-1FC4-AD43-37B1C9A576F0}"/>
                  </a:ext>
                </a:extLst>
              </p:cNvPr>
              <p:cNvSpPr txBox="1"/>
              <p:nvPr/>
            </p:nvSpPr>
            <p:spPr>
              <a:xfrm>
                <a:off x="6286485" y="3533208"/>
                <a:ext cx="695740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21C2B44-454D-1FC4-AD43-37B1C9A57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5" y="3533208"/>
                <a:ext cx="695740" cy="506742"/>
              </a:xfrm>
              <a:prstGeom prst="rect">
                <a:avLst/>
              </a:prstGeom>
              <a:blipFill>
                <a:blip r:embed="rId10"/>
                <a:stretch>
                  <a:fillRect l="-2632" r="-12281" b="-7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E98B8CD-EB1F-7AAB-1D66-207101D7820D}"/>
                  </a:ext>
                </a:extLst>
              </p:cNvPr>
              <p:cNvSpPr txBox="1"/>
              <p:nvPr/>
            </p:nvSpPr>
            <p:spPr>
              <a:xfrm>
                <a:off x="9839987" y="3548052"/>
                <a:ext cx="81301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E98B8CD-EB1F-7AAB-1D66-207101D78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987" y="3548052"/>
                <a:ext cx="813014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3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(/)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[Zero-DCE (no spa loss)]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EB2EE5C-E3CF-4A04-A2FF-E091DBA04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7" y="2906317"/>
            <a:ext cx="36861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79113D4-2F2E-0380-3044-7B6EB6FB5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70" y="1163182"/>
            <a:ext cx="3783917" cy="230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0A7D53-76BB-27E6-2139-5D997270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84" y="3981231"/>
            <a:ext cx="3652972" cy="24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FB5FA109-172E-E4EA-9DE6-76C0E378D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752" y="4039951"/>
            <a:ext cx="3190362" cy="230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02257FE-5880-48C8-159C-FCD5F4C7E908}"/>
              </a:ext>
            </a:extLst>
          </p:cNvPr>
          <p:cNvSpPr txBox="1"/>
          <p:nvPr/>
        </p:nvSpPr>
        <p:spPr>
          <a:xfrm>
            <a:off x="1987078" y="5512580"/>
            <a:ext cx="154379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 Loss</a:t>
            </a:r>
            <a:endParaRPr lang="zh-TW" alt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B2BB52E-545B-ED30-9DF1-36180DE51977}"/>
                  </a:ext>
                </a:extLst>
              </p:cNvPr>
              <p:cNvSpPr txBox="1"/>
              <p:nvPr/>
            </p:nvSpPr>
            <p:spPr>
              <a:xfrm>
                <a:off x="8104068" y="3344418"/>
                <a:ext cx="821715" cy="511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TW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TW" alt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B2BB52E-545B-ED30-9DF1-36180DE51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068" y="3344418"/>
                <a:ext cx="821715" cy="511679"/>
              </a:xfrm>
              <a:prstGeom prst="rect">
                <a:avLst/>
              </a:prstGeom>
              <a:blipFill>
                <a:blip r:embed="rId7"/>
                <a:stretch>
                  <a:fillRect l="-1481" b="-3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27309BD-74C2-6DFA-9C5B-3E3916563EBB}"/>
                  </a:ext>
                </a:extLst>
              </p:cNvPr>
              <p:cNvSpPr txBox="1"/>
              <p:nvPr/>
            </p:nvSpPr>
            <p:spPr>
              <a:xfrm>
                <a:off x="9880820" y="6211742"/>
                <a:ext cx="695740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27309BD-74C2-6DFA-9C5B-3E3916563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820" y="6211742"/>
                <a:ext cx="695740" cy="506742"/>
              </a:xfrm>
              <a:prstGeom prst="rect">
                <a:avLst/>
              </a:prstGeom>
              <a:blipFill>
                <a:blip r:embed="rId8"/>
                <a:stretch>
                  <a:fillRect l="-2632" r="-11404" b="-7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49851D3-F112-C34A-C0D9-81E9DB095B0E}"/>
                  </a:ext>
                </a:extLst>
              </p:cNvPr>
              <p:cNvSpPr txBox="1"/>
              <p:nvPr/>
            </p:nvSpPr>
            <p:spPr>
              <a:xfrm>
                <a:off x="6227848" y="6305039"/>
                <a:ext cx="81301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49851D3-F112-C34A-C0D9-81E9DB095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48" y="6305039"/>
                <a:ext cx="813014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30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(/)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[Zero-DCE (no exp loss)]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1403492-50D6-7A81-D81D-03D599C3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2728995"/>
            <a:ext cx="36861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5D3F2487-4809-DA5C-F1E4-2644C48E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72" y="1175188"/>
            <a:ext cx="3813006" cy="231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BE9C8114-1FAE-A5B0-6341-556F1CE64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73" y="3861904"/>
            <a:ext cx="3438321" cy="217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9F2493C7-0C3C-F7E8-3DD7-9287FA3E5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094" y="3872496"/>
            <a:ext cx="3320907" cy="21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75C5CDB-E645-4601-735F-DEAAC37412E0}"/>
              </a:ext>
            </a:extLst>
          </p:cNvPr>
          <p:cNvSpPr txBox="1"/>
          <p:nvPr/>
        </p:nvSpPr>
        <p:spPr>
          <a:xfrm>
            <a:off x="1927443" y="5386470"/>
            <a:ext cx="154379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 Loss</a:t>
            </a:r>
            <a:endParaRPr lang="zh-TW" alt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3D36B6E-922A-C061-BA85-9A835A8D8A8E}"/>
                  </a:ext>
                </a:extLst>
              </p:cNvPr>
              <p:cNvSpPr txBox="1"/>
              <p:nvPr/>
            </p:nvSpPr>
            <p:spPr>
              <a:xfrm>
                <a:off x="7986617" y="3340628"/>
                <a:ext cx="821715" cy="511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TW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TW" alt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3D36B6E-922A-C061-BA85-9A835A8D8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617" y="3340628"/>
                <a:ext cx="821715" cy="511679"/>
              </a:xfrm>
              <a:prstGeom prst="rect">
                <a:avLst/>
              </a:prstGeom>
              <a:blipFill>
                <a:blip r:embed="rId7"/>
                <a:stretch>
                  <a:fillRect l="-1481"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A40DCB5-167B-F887-A127-62B9B7E29E21}"/>
                  </a:ext>
                </a:extLst>
              </p:cNvPr>
              <p:cNvSpPr txBox="1"/>
              <p:nvPr/>
            </p:nvSpPr>
            <p:spPr>
              <a:xfrm>
                <a:off x="6126105" y="5894511"/>
                <a:ext cx="911915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𝑠𝑝𝑎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A40DCB5-167B-F887-A127-62B9B7E29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105" y="5894511"/>
                <a:ext cx="911915" cy="506742"/>
              </a:xfrm>
              <a:prstGeom prst="rect">
                <a:avLst/>
              </a:prstGeom>
              <a:blipFill>
                <a:blip r:embed="rId8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5A98FF1-3822-EE37-A52C-87AEF7B7B281}"/>
                  </a:ext>
                </a:extLst>
              </p:cNvPr>
              <p:cNvSpPr txBox="1"/>
              <p:nvPr/>
            </p:nvSpPr>
            <p:spPr>
              <a:xfrm>
                <a:off x="9621327" y="6010153"/>
                <a:ext cx="81301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5A98FF1-3822-EE37-A52C-87AEF7B7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327" y="6010153"/>
                <a:ext cx="813014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29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(/)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[Zero-DCE (no col loss)]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46" name="Picture 10">
            <a:extLst>
              <a:ext uri="{FF2B5EF4-FFF2-40B4-BE49-F238E27FC236}">
                <a16:creationId xmlns:a16="http://schemas.microsoft.com/office/drawing/2014/main" id="{991411DF-D6F4-AD9E-152C-C2EFBD6B0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95" y="3243262"/>
            <a:ext cx="36861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0FE6EED9-6C38-7E56-B340-28C5419D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87" y="1194113"/>
            <a:ext cx="3742161" cy="227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BDA8C076-4965-F1F1-4F34-3A61AECC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39" y="3915182"/>
            <a:ext cx="3501418" cy="230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>
            <a:extLst>
              <a:ext uri="{FF2B5EF4-FFF2-40B4-BE49-F238E27FC236}">
                <a16:creationId xmlns:a16="http://schemas.microsoft.com/office/drawing/2014/main" id="{9205589D-8755-CAED-54CA-C510B8FA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58" y="3919775"/>
            <a:ext cx="3197056" cy="230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0DFF7EB-0F8A-825B-744A-ADA889F5156F}"/>
              </a:ext>
            </a:extLst>
          </p:cNvPr>
          <p:cNvSpPr txBox="1"/>
          <p:nvPr/>
        </p:nvSpPr>
        <p:spPr>
          <a:xfrm>
            <a:off x="1851463" y="5841680"/>
            <a:ext cx="154379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 Loss</a:t>
            </a:r>
            <a:endParaRPr lang="zh-TW" alt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64DAECD-0E43-E3F1-A67F-9D7614C29685}"/>
                  </a:ext>
                </a:extLst>
              </p:cNvPr>
              <p:cNvSpPr txBox="1"/>
              <p:nvPr/>
            </p:nvSpPr>
            <p:spPr>
              <a:xfrm>
                <a:off x="8043609" y="3373472"/>
                <a:ext cx="821715" cy="511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TW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TW" alt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64DAECD-0E43-E3F1-A67F-9D7614C29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609" y="3373472"/>
                <a:ext cx="821715" cy="511679"/>
              </a:xfrm>
              <a:prstGeom prst="rect">
                <a:avLst/>
              </a:prstGeom>
              <a:blipFill>
                <a:blip r:embed="rId7"/>
                <a:stretch>
                  <a:fillRect l="-1481"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D1FC890-015C-44CA-1F32-259093D370E4}"/>
                  </a:ext>
                </a:extLst>
              </p:cNvPr>
              <p:cNvSpPr txBox="1"/>
              <p:nvPr/>
            </p:nvSpPr>
            <p:spPr>
              <a:xfrm>
                <a:off x="5997850" y="6135884"/>
                <a:ext cx="911915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𝑠𝑝𝑎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D1FC890-015C-44CA-1F32-259093D37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850" y="6135884"/>
                <a:ext cx="911915" cy="506742"/>
              </a:xfrm>
              <a:prstGeom prst="rect">
                <a:avLst/>
              </a:prstGeom>
              <a:blipFill>
                <a:blip r:embed="rId8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552B70F-23F4-495F-E030-B6E9F68AEAAA}"/>
                  </a:ext>
                </a:extLst>
              </p:cNvPr>
              <p:cNvSpPr txBox="1"/>
              <p:nvPr/>
            </p:nvSpPr>
            <p:spPr>
              <a:xfrm>
                <a:off x="9499268" y="6135884"/>
                <a:ext cx="695740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552B70F-23F4-495F-E030-B6E9F68AE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268" y="6135884"/>
                <a:ext cx="695740" cy="506742"/>
              </a:xfrm>
              <a:prstGeom prst="rect">
                <a:avLst/>
              </a:prstGeom>
              <a:blipFill>
                <a:blip r:embed="rId9"/>
                <a:stretch>
                  <a:fillRect l="-2632" r="-12281" b="-7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694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(/)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[Zero-DCE (no </a:t>
            </a:r>
            <a:r>
              <a:rPr lang="en-US" altLang="zh-TW" sz="3200" dirty="0" err="1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tvA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loss)]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FD3271-BEAC-A581-AB48-6B93550C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6" y="2893000"/>
            <a:ext cx="37433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AF4ED16-9C68-1FA8-A98E-D9549020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354" y="1236246"/>
            <a:ext cx="3561497" cy="23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FA82746-1230-C1C8-4FD6-8EBCDC57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38" y="4064209"/>
            <a:ext cx="3459905" cy="23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8C016400-5C48-F8A0-5CE8-963D75F3F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923" y="4016537"/>
            <a:ext cx="3106301" cy="223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04EF262-1F45-4AF7-4670-CF6FDDC85761}"/>
              </a:ext>
            </a:extLst>
          </p:cNvPr>
          <p:cNvSpPr txBox="1"/>
          <p:nvPr/>
        </p:nvSpPr>
        <p:spPr>
          <a:xfrm>
            <a:off x="1987078" y="5512580"/>
            <a:ext cx="154379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Total Loss</a:t>
            </a:r>
            <a:endParaRPr lang="zh-TW" alt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4F7BC65-F0E1-C9B7-A184-8CF61C923A67}"/>
                  </a:ext>
                </a:extLst>
              </p:cNvPr>
              <p:cNvSpPr txBox="1"/>
              <p:nvPr/>
            </p:nvSpPr>
            <p:spPr>
              <a:xfrm>
                <a:off x="8034130" y="3485959"/>
                <a:ext cx="911915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𝑠𝑝𝑎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4F7BC65-F0E1-C9B7-A184-8CF61C92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30" y="3485959"/>
                <a:ext cx="911915" cy="506742"/>
              </a:xfrm>
              <a:prstGeom prst="rect">
                <a:avLst/>
              </a:prstGeom>
              <a:blipFill>
                <a:blip r:embed="rId7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C80F5D-133F-C9A0-1F91-FB36F954E8F9}"/>
                  </a:ext>
                </a:extLst>
              </p:cNvPr>
              <p:cNvSpPr txBox="1"/>
              <p:nvPr/>
            </p:nvSpPr>
            <p:spPr>
              <a:xfrm>
                <a:off x="9638302" y="6170533"/>
                <a:ext cx="695740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C80F5D-133F-C9A0-1F91-FB36F954E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302" y="6170533"/>
                <a:ext cx="695740" cy="506742"/>
              </a:xfrm>
              <a:prstGeom prst="rect">
                <a:avLst/>
              </a:prstGeom>
              <a:blipFill>
                <a:blip r:embed="rId8"/>
                <a:stretch>
                  <a:fillRect l="-2632" r="-12281" b="-7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96AFEC-4EAE-5217-023B-8F81C8B4C9AB}"/>
                  </a:ext>
                </a:extLst>
              </p:cNvPr>
              <p:cNvSpPr txBox="1"/>
              <p:nvPr/>
            </p:nvSpPr>
            <p:spPr>
              <a:xfrm>
                <a:off x="6227847" y="6255963"/>
                <a:ext cx="81301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96AFEC-4EAE-5217-023B-8F81C8B4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47" y="6255963"/>
                <a:ext cx="813014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854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(7/10)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[Zero-DCE]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FDE1B7-CC13-C455-7916-CFCDBBE0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814" y="1401785"/>
            <a:ext cx="7917477" cy="53058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4E04CD-5453-EB32-DFF5-DC7BDCEC2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304" y="1401785"/>
            <a:ext cx="7917477" cy="52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2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(8/10)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401785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3200" u="sng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Ablation study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of the contribution of each loss for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Zero-DCE</a:t>
            </a: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F78F2107-EB76-3CB7-1C6D-AFD4EA19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01" y="2035459"/>
            <a:ext cx="9761468" cy="215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7AE9056-06B3-CAE5-CEDF-56109A268061}"/>
                  </a:ext>
                </a:extLst>
              </p:cNvPr>
              <p:cNvSpPr txBox="1"/>
              <p:nvPr/>
            </p:nvSpPr>
            <p:spPr>
              <a:xfrm>
                <a:off x="10237441" y="6220356"/>
                <a:ext cx="821715" cy="511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altLang="zh-TW" sz="2500" i="1" strike="sngStrik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00" i="1" strike="sngStrik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TW" altLang="en-US" sz="2500" i="1" strike="sngStrik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𝒜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2500" strike="sngStrike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7AE9056-06B3-CAE5-CEDF-56109A268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441" y="6220356"/>
                <a:ext cx="821715" cy="511679"/>
              </a:xfrm>
              <a:prstGeom prst="rect">
                <a:avLst/>
              </a:prstGeom>
              <a:blipFill>
                <a:blip r:embed="rId4"/>
                <a:stretch>
                  <a:fillRect l="-1481"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B20EDEA-6A6D-CA15-183F-FDAAB87B09CA}"/>
                  </a:ext>
                </a:extLst>
              </p:cNvPr>
              <p:cNvSpPr txBox="1"/>
              <p:nvPr/>
            </p:nvSpPr>
            <p:spPr>
              <a:xfrm>
                <a:off x="1778117" y="6282299"/>
                <a:ext cx="911915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𝑠𝑝𝑎</m:t>
                          </m:r>
                        </m:sub>
                      </m:sSub>
                    </m:oMath>
                  </m:oMathPara>
                </a14:m>
                <a:endParaRPr lang="zh-TW" altLang="en-US" sz="2500" strike="sngStrike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B20EDEA-6A6D-CA15-183F-FDAAB87B0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117" y="6282299"/>
                <a:ext cx="911915" cy="506742"/>
              </a:xfrm>
              <a:prstGeom prst="rect">
                <a:avLst/>
              </a:prstGeom>
              <a:blipFill>
                <a:blip r:embed="rId5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B0FE72E-2CAB-B176-5521-9E75588ABBE2}"/>
                  </a:ext>
                </a:extLst>
              </p:cNvPr>
              <p:cNvSpPr txBox="1"/>
              <p:nvPr/>
            </p:nvSpPr>
            <p:spPr>
              <a:xfrm>
                <a:off x="4554549" y="6252524"/>
                <a:ext cx="695740" cy="50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</m:sub>
                      </m:sSub>
                    </m:oMath>
                  </m:oMathPara>
                </a14:m>
                <a:endParaRPr lang="zh-TW" altLang="en-US" sz="2500" strike="sngStrike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B0FE72E-2CAB-B176-5521-9E75588AB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49" y="6252524"/>
                <a:ext cx="695740" cy="506742"/>
              </a:xfrm>
              <a:prstGeom prst="rect">
                <a:avLst/>
              </a:prstGeom>
              <a:blipFill>
                <a:blip r:embed="rId6"/>
                <a:stretch>
                  <a:fillRect l="-2632" r="-12281" b="-72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BE3CDC9-B98A-16CC-2B37-93F3AD9171FC}"/>
                  </a:ext>
                </a:extLst>
              </p:cNvPr>
              <p:cNvSpPr txBox="1"/>
              <p:nvPr/>
            </p:nvSpPr>
            <p:spPr>
              <a:xfrm>
                <a:off x="7398165" y="6250315"/>
                <a:ext cx="81301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 strike="sngStrike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500" b="0" i="1" strike="sngStrik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𝑐𝑜𝑙</m:t>
                          </m:r>
                        </m:sub>
                      </m:sSub>
                    </m:oMath>
                  </m:oMathPara>
                </a14:m>
                <a:endParaRPr lang="zh-TW" altLang="en-US" sz="2500" strike="sngStrike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BE3CDC9-B98A-16CC-2B37-93F3AD917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65" y="6250315"/>
                <a:ext cx="813014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44CC2122-A145-5709-50F5-E158C8B8F2F7}"/>
              </a:ext>
            </a:extLst>
          </p:cNvPr>
          <p:cNvSpPr/>
          <p:nvPr/>
        </p:nvSpPr>
        <p:spPr>
          <a:xfrm>
            <a:off x="8771520" y="3297404"/>
            <a:ext cx="591378" cy="419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82BE30-ED86-1076-53F1-314512A7A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747" y="4508165"/>
            <a:ext cx="2624094" cy="17522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52B7C9-A737-2A71-3EDF-4380F3D02E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890" y="4512489"/>
            <a:ext cx="2600567" cy="174792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10ECF81-898B-1EF6-2D40-420D32B207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9281" y="4450041"/>
            <a:ext cx="2667452" cy="181036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F85954A-A1B6-B516-9E9B-E56B9C26C6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2897" y="4469169"/>
            <a:ext cx="2658686" cy="178114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51F1BD9-17B7-87F7-E0BF-CD7996109B62}"/>
              </a:ext>
            </a:extLst>
          </p:cNvPr>
          <p:cNvSpPr/>
          <p:nvPr/>
        </p:nvSpPr>
        <p:spPr>
          <a:xfrm>
            <a:off x="1559164" y="5484245"/>
            <a:ext cx="536949" cy="36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6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6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612110"/>
            <a:ext cx="10310191" cy="4321551"/>
          </a:xfrm>
        </p:spPr>
        <p:txBody>
          <a:bodyPr>
            <a:noAutofit/>
          </a:bodyPr>
          <a:lstStyle/>
          <a:p>
            <a:r>
              <a:rPr lang="en-US" altLang="zh-TW" sz="3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Introduction</a:t>
            </a:r>
          </a:p>
          <a:p>
            <a:r>
              <a:rPr lang="en-US" altLang="zh-TW" sz="3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The Proposed Method</a:t>
            </a:r>
          </a:p>
          <a:p>
            <a:r>
              <a:rPr lang="en-US" altLang="zh-TW" sz="3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Experimental Results</a:t>
            </a:r>
          </a:p>
          <a:p>
            <a:r>
              <a:rPr lang="zh-TW" altLang="en-US" sz="3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Conclusions</a:t>
            </a:r>
          </a:p>
          <a:p>
            <a:r>
              <a:rPr lang="en-US" altLang="zh-TW" sz="3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Reference</a:t>
            </a: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34E58026-9EC8-7876-81B0-6C21DD1138E4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061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07206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(9/10)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1612110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[Comparison]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1ED3EA3-2E99-3351-9DD9-87A1BF8A4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66361"/>
              </p:ext>
            </p:extLst>
          </p:nvPr>
        </p:nvGraphicFramePr>
        <p:xfrm>
          <a:off x="2101574" y="2852769"/>
          <a:ext cx="8781775" cy="3298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3791">
                  <a:extLst>
                    <a:ext uri="{9D8B030D-6E8A-4147-A177-3AD203B41FA5}">
                      <a16:colId xmlns:a16="http://schemas.microsoft.com/office/drawing/2014/main" val="125708927"/>
                    </a:ext>
                  </a:extLst>
                </a:gridCol>
                <a:gridCol w="2613992">
                  <a:extLst>
                    <a:ext uri="{9D8B030D-6E8A-4147-A177-3AD203B41FA5}">
                      <a16:colId xmlns:a16="http://schemas.microsoft.com/office/drawing/2014/main" val="3795131257"/>
                    </a:ext>
                  </a:extLst>
                </a:gridCol>
                <a:gridCol w="2613992">
                  <a:extLst>
                    <a:ext uri="{9D8B030D-6E8A-4147-A177-3AD203B41FA5}">
                      <a16:colId xmlns:a16="http://schemas.microsoft.com/office/drawing/2014/main" val="575729809"/>
                    </a:ext>
                  </a:extLst>
                </a:gridCol>
              </a:tblGrid>
              <a:tr h="571738">
                <a:tc>
                  <a:txBody>
                    <a:bodyPr/>
                    <a:lstStyle/>
                    <a:p>
                      <a:pPr algn="ctr"/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1" kern="12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Retinex</a:t>
                      </a:r>
                      <a:r>
                        <a:rPr lang="en-US" altLang="zh-TW" sz="25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-Net</a:t>
                      </a:r>
                      <a:endParaRPr lang="zh-TW" altLang="en-US" sz="25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Zero-DCE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29222"/>
                  </a:ext>
                </a:extLst>
              </a:tr>
              <a:tr h="5098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Split  RGB Channel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431649"/>
                  </a:ext>
                </a:extLst>
              </a:tr>
              <a:tr h="5098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data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Paired data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strike="sngStrik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Paired data</a:t>
                      </a:r>
                      <a:endParaRPr lang="zh-TW" altLang="en-US" sz="2500" strike="sngStrik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63156"/>
                  </a:ext>
                </a:extLst>
              </a:tr>
              <a:tr h="5098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Trainable Parameters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439,429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(202,564+236,865)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79, 416 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890556"/>
                  </a:ext>
                </a:extLst>
              </a:tr>
              <a:tr h="5098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Times (</a:t>
                      </a:r>
                      <a:r>
                        <a:rPr lang="en-US" altLang="zh-TW" sz="25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epoch)</a:t>
                      </a:r>
                    </a:p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(GPU)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22~25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7~8</a:t>
                      </a:r>
                      <a:endParaRPr lang="zh-TW" altLang="en-US" sz="2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933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821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5" y="0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Experimental Results (10/10)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en-US" altLang="zh-TW" sz="40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719478"/>
            <a:ext cx="11476383" cy="52458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[Comparison]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32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0FD1A38-30AC-125F-8C6F-47580833ECFA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0B8729-77CA-FEE4-24F7-8F8A091B4ED6}"/>
              </a:ext>
            </a:extLst>
          </p:cNvPr>
          <p:cNvSpPr txBox="1"/>
          <p:nvPr/>
        </p:nvSpPr>
        <p:spPr>
          <a:xfrm>
            <a:off x="3173068" y="6419731"/>
            <a:ext cx="6147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Zero-DCE (batch = 8, epoch = 100)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5814E6-A2F0-5177-2A67-990396E32A0A}"/>
              </a:ext>
            </a:extLst>
          </p:cNvPr>
          <p:cNvSpPr txBox="1"/>
          <p:nvPr/>
        </p:nvSpPr>
        <p:spPr>
          <a:xfrm>
            <a:off x="3022324" y="3484068"/>
            <a:ext cx="61473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-Net (batch = 8, epoch = 100)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D8D26CB-6FEA-30A7-B33D-D070FA98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25" y="1310457"/>
            <a:ext cx="10227365" cy="22056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F804D9C-61AC-E58A-F94A-E6104B350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29" y="4015819"/>
            <a:ext cx="10255161" cy="22655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ECE0DA-E7F0-D984-B237-AF7763B22552}"/>
              </a:ext>
            </a:extLst>
          </p:cNvPr>
          <p:cNvSpPr/>
          <p:nvPr/>
        </p:nvSpPr>
        <p:spPr>
          <a:xfrm>
            <a:off x="9452113" y="1719469"/>
            <a:ext cx="437322" cy="320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FEE0C2-BBAC-D756-0CD4-3CCCCAD978CE}"/>
              </a:ext>
            </a:extLst>
          </p:cNvPr>
          <p:cNvSpPr/>
          <p:nvPr/>
        </p:nvSpPr>
        <p:spPr>
          <a:xfrm>
            <a:off x="9418580" y="4464337"/>
            <a:ext cx="437322" cy="320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8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Conclusions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3C68E-B980-45EA-BE33-91A05767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5" y="1542536"/>
            <a:ext cx="10951029" cy="5315464"/>
          </a:xfrm>
        </p:spPr>
        <p:txBody>
          <a:bodyPr>
            <a:noAutofit/>
          </a:bodyPr>
          <a:lstStyle/>
          <a:p>
            <a:pPr marL="514350" indent="-514350" algn="just">
              <a:buAutoNum type="arabicPeriod"/>
            </a:pPr>
            <a:r>
              <a:rPr lang="en-US" altLang="zh-TW" sz="2300" b="1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Retinex</a:t>
            </a:r>
            <a:r>
              <a:rPr lang="en-US" altLang="zh-TW" sz="23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-Net</a:t>
            </a: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buNone/>
            </a:pP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(1) Supervised Learning</a:t>
            </a:r>
          </a:p>
          <a:p>
            <a:pPr marL="0" indent="0" algn="just">
              <a:buNone/>
            </a:pP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(2) </a:t>
            </a:r>
            <a:r>
              <a:rPr lang="en-US" altLang="zh-TW" sz="23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Retinex</a:t>
            </a: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Theory</a:t>
            </a:r>
          </a:p>
          <a:p>
            <a:pPr marL="0" indent="0" algn="just">
              <a:buNone/>
            </a:pP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(3) Need to train two networks</a:t>
            </a:r>
          </a:p>
          <a:p>
            <a:pPr marL="0" indent="0" algn="just">
              <a:buNone/>
            </a:pP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(4) Artifact + Noise</a:t>
            </a:r>
          </a:p>
          <a:p>
            <a:pPr marL="514350" indent="-514350" algn="just">
              <a:buAutoNum type="arabicPeriod"/>
            </a:pPr>
            <a:endParaRPr lang="en-US" altLang="zh-TW" sz="23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 startAt="2"/>
            </a:pPr>
            <a:r>
              <a:rPr lang="en-US" altLang="zh-TW" sz="23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Zero-DCE</a:t>
            </a: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buNone/>
            </a:pP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(1) </a:t>
            </a:r>
            <a:r>
              <a:rPr lang="en-US" altLang="zh-TW" sz="23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</a:t>
            </a: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supervised Learning</a:t>
            </a:r>
          </a:p>
          <a:p>
            <a:pPr marL="0" indent="0" algn="just">
              <a:buNone/>
            </a:pP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(2) Image-to-Curve</a:t>
            </a:r>
          </a:p>
          <a:p>
            <a:pPr marL="0" indent="0" algn="just">
              <a:buNone/>
            </a:pP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(3) Lightweight model</a:t>
            </a:r>
          </a:p>
          <a:p>
            <a:pPr marL="0" indent="0" algn="just">
              <a:buNone/>
            </a:pP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(4) </a:t>
            </a:r>
            <a:r>
              <a:rPr lang="en-US" altLang="zh-TW" sz="2300" strike="sngStrike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Artifact + Noise</a:t>
            </a:r>
          </a:p>
          <a:p>
            <a:pPr marL="0" indent="0" algn="just">
              <a:buNone/>
            </a:pPr>
            <a:endParaRPr lang="en-US" altLang="zh-TW" sz="23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33B797FD-9E03-B550-E2B0-AAEA76462CEF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95F830F5-D5ED-7961-5A64-1A32FC42448B}"/>
              </a:ext>
            </a:extLst>
          </p:cNvPr>
          <p:cNvGrpSpPr/>
          <p:nvPr/>
        </p:nvGrpSpPr>
        <p:grpSpPr>
          <a:xfrm>
            <a:off x="4830417" y="1468507"/>
            <a:ext cx="7265505" cy="4077528"/>
            <a:chOff x="3850290" y="1557230"/>
            <a:chExt cx="8716441" cy="368617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DC262E2-6237-8DC5-8740-559DFDCB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1390" y="1557230"/>
              <a:ext cx="2876550" cy="3629025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A921174-5F8D-40D9-EAF7-92105AFE4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2081" y="1557230"/>
              <a:ext cx="2914650" cy="363855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D480B73-0058-7A08-6618-DF21DCB4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0290" y="1557230"/>
              <a:ext cx="2895600" cy="3686175"/>
            </a:xfrm>
            <a:prstGeom prst="rect">
              <a:avLst/>
            </a:prstGeom>
          </p:spPr>
        </p:pic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D311A6-B362-3FF0-DEE9-FBB9056762EE}"/>
              </a:ext>
            </a:extLst>
          </p:cNvPr>
          <p:cNvSpPr txBox="1"/>
          <p:nvPr/>
        </p:nvSpPr>
        <p:spPr>
          <a:xfrm>
            <a:off x="5729391" y="1016068"/>
            <a:ext cx="9218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zh-TW" altLang="en-US" sz="25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BF08D70-51DE-B2CC-C230-757969364076}"/>
              </a:ext>
            </a:extLst>
          </p:cNvPr>
          <p:cNvSpPr txBox="1"/>
          <p:nvPr/>
        </p:nvSpPr>
        <p:spPr>
          <a:xfrm>
            <a:off x="7663250" y="1028468"/>
            <a:ext cx="17678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Retinex</a:t>
            </a:r>
            <a:r>
              <a:rPr lang="en-US" altLang="zh-TW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-Net</a:t>
            </a:r>
            <a:endParaRPr lang="zh-TW" altLang="en-US" sz="25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CEBBE5-D35D-CEDD-B3FE-4548063848E8}"/>
              </a:ext>
            </a:extLst>
          </p:cNvPr>
          <p:cNvSpPr txBox="1"/>
          <p:nvPr/>
        </p:nvSpPr>
        <p:spPr>
          <a:xfrm>
            <a:off x="10085678" y="1037720"/>
            <a:ext cx="17242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Zero-DCE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888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B9A8933-8627-12D0-9B1A-E3B10A8D2D75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CF0D626-2803-07FE-B086-30555887B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612110"/>
            <a:ext cx="10951029" cy="512557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en-US" altLang="zh-TW" sz="2600" dirty="0" err="1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Retinex</a:t>
            </a: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-Net]</a:t>
            </a:r>
          </a:p>
          <a:p>
            <a:pPr marL="0" indent="0" algn="just">
              <a:buNone/>
            </a:pP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Paper</a:t>
            </a: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Project Page &amp; Dataset</a:t>
            </a: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</a:t>
            </a:r>
            <a:r>
              <a:rPr lang="en-US" altLang="zh-TW" sz="2600" dirty="0" err="1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Tensorflow</a:t>
            </a: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 1.X implement of </a:t>
            </a:r>
            <a:r>
              <a:rPr lang="en-US" altLang="zh-TW" sz="2600" dirty="0" err="1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RetinexNet</a:t>
            </a: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 (nonofficial)</a:t>
            </a: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 algn="just">
              <a:buAutoNum type="arabicPeriod"/>
            </a:pP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[Zero-DCE]</a:t>
            </a:r>
          </a:p>
          <a:p>
            <a:pPr marL="0" indent="0" algn="just">
              <a:buNone/>
            </a:pP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/>
              </a:rPr>
              <a:t>Paper</a:t>
            </a: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/>
              </a:rPr>
              <a:t>Paper (Zero-DCE++)</a:t>
            </a: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/>
              </a:rPr>
              <a:t>Project Page</a:t>
            </a: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just">
              <a:buNone/>
            </a:pP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600" dirty="0" err="1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/>
              </a:rPr>
              <a:t>Tensorflow</a:t>
            </a:r>
            <a:r>
              <a:rPr lang="en-US" altLang="zh-TW" sz="2600" dirty="0">
                <a:solidFill>
                  <a:srgbClr val="00206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/>
              </a:rPr>
              <a:t> 2.X implement of Zero-DCE (nonofficial)</a:t>
            </a: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 algn="just">
              <a:buAutoNum type="arabicPeriod"/>
            </a:pPr>
            <a:endParaRPr lang="en-US" altLang="zh-TW" sz="2600" dirty="0">
              <a:solidFill>
                <a:srgbClr val="00206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3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54440D-7792-6023-B66D-6EEBE6D84D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6" y="1404522"/>
            <a:ext cx="4773113" cy="31820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D53E3A8-12CF-829B-A022-07B98AD355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905" y="1428750"/>
            <a:ext cx="4736769" cy="3157847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56D65B21-1CF8-B6FE-AFEA-EBFC4FDF6258}"/>
              </a:ext>
            </a:extLst>
          </p:cNvPr>
          <p:cNvSpPr/>
          <p:nvPr/>
        </p:nvSpPr>
        <p:spPr>
          <a:xfrm>
            <a:off x="5060105" y="2813879"/>
            <a:ext cx="2108134" cy="6151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597F348-D86E-9BF9-87EB-0ECED0F279A6}"/>
              </a:ext>
            </a:extLst>
          </p:cNvPr>
          <p:cNvSpPr txBox="1"/>
          <p:nvPr/>
        </p:nvSpPr>
        <p:spPr>
          <a:xfrm>
            <a:off x="3307793" y="5228776"/>
            <a:ext cx="61641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500" b="0" i="0" dirty="0">
                <a:solidFill>
                  <a:srgbClr val="EA43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altLang="zh-TW" sz="35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3500" b="0" i="0" dirty="0">
                <a:solidFill>
                  <a:srgbClr val="EA43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 image enhancement</a:t>
            </a:r>
            <a:r>
              <a:rPr lang="en-US" altLang="zh-TW" sz="35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en-US" altLang="zh-TW" sz="3500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(LLIE) </a:t>
            </a:r>
            <a:endParaRPr lang="zh-TW" alt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投影片編號版面配置區 3">
            <a:extLst>
              <a:ext uri="{FF2B5EF4-FFF2-40B4-BE49-F238E27FC236}">
                <a16:creationId xmlns:a16="http://schemas.microsoft.com/office/drawing/2014/main" id="{529B8E25-52F5-1464-4C99-BDCACCCE669E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0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2" y="0"/>
            <a:ext cx="8911687" cy="995079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Retinex</a:t>
            </a: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-Net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(1/6)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3127E204-F210-FA4E-0391-C0D3D321C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2" y="1005211"/>
            <a:ext cx="11393557" cy="582502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pPr marL="514350" indent="-514350">
              <a:buAutoNum type="arabicPeriod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Theory: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Theory (by Edwin H. Land, 1963)</a:t>
            </a:r>
          </a:p>
          <a:p>
            <a:pPr marL="514350" indent="-514350">
              <a:buAutoNum type="arabicPeriod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Assumptions: (illumination map)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(1)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 </a:t>
            </a:r>
          </a:p>
          <a:p>
            <a:pPr marL="0" indent="0">
              <a:buNone/>
            </a:pP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image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illumination map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(2)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Illumination map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consistency 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and the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structure-awareness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[Reference]</a:t>
            </a:r>
          </a:p>
          <a:p>
            <a:pPr marL="0" indent="0">
              <a:buNone/>
            </a:pPr>
            <a:r>
              <a:rPr lang="en-US" altLang="zh-TW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Xiaojie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Guo, Yu Li, and </a:t>
            </a:r>
            <a:r>
              <a:rPr lang="en-US" altLang="zh-TW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Haibin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Ling.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Lime: Low-light image enhancement via illumination map estimation. IEEE Transactions on Image Processing (</a:t>
            </a:r>
            <a:r>
              <a:rPr lang="en-US" altLang="zh-TW" sz="2000" b="0" i="0" dirty="0">
                <a:solidFill>
                  <a:srgbClr val="EA43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LIME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26(2):982–993, 2017.</a:t>
            </a:r>
          </a:p>
        </p:txBody>
      </p:sp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6B7A1A3-B1D4-4253-F903-2E987AA83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135" y="2946813"/>
            <a:ext cx="4422229" cy="291610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B800DE5-FAEE-B4A5-09C2-2510836B6413}"/>
              </a:ext>
            </a:extLst>
          </p:cNvPr>
          <p:cNvSpPr txBox="1"/>
          <p:nvPr/>
        </p:nvSpPr>
        <p:spPr>
          <a:xfrm>
            <a:off x="7710135" y="2289212"/>
            <a:ext cx="45971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 images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altLang="zh-TW" sz="2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decomposed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reflectance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8D7A46F-E4F2-1567-ED81-9DAF0105263F}"/>
              </a:ext>
            </a:extLst>
          </p:cNvPr>
          <p:cNvSpPr txBox="1"/>
          <p:nvPr/>
        </p:nvSpPr>
        <p:spPr>
          <a:xfrm>
            <a:off x="7616479" y="2944251"/>
            <a:ext cx="35153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en-US" altLang="zh-TW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endParaRPr lang="en-US" altLang="zh-TW" sz="2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</a:t>
            </a: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TW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</a:t>
            </a:r>
            <a:r>
              <a:rPr lang="en-US" altLang="zh-TW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</a:t>
            </a:r>
            <a:r>
              <a:rPr lang="en-US" altLang="zh-TW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A314923-5409-79D9-9ED6-BE9D78A966A6}"/>
                  </a:ext>
                </a:extLst>
              </p:cNvPr>
              <p:cNvSpPr txBox="1"/>
              <p:nvPr/>
            </p:nvSpPr>
            <p:spPr>
              <a:xfrm>
                <a:off x="6534247" y="37894"/>
                <a:ext cx="5679812" cy="769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5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)⊙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50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A314923-5409-79D9-9ED6-BE9D78A9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47" y="37894"/>
                <a:ext cx="567981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2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Retinex</a:t>
            </a: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-Net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(2/6)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DD4A94-1BB5-7237-92E1-10761053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46" y="1636705"/>
            <a:ext cx="11176966" cy="49413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E3461D-C44D-3DEC-9A76-E1B32AFF3D68}"/>
              </a:ext>
            </a:extLst>
          </p:cNvPr>
          <p:cNvSpPr/>
          <p:nvPr/>
        </p:nvSpPr>
        <p:spPr>
          <a:xfrm>
            <a:off x="914400" y="1636706"/>
            <a:ext cx="4919870" cy="4941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D4045D-1454-261C-F7D9-D6F7BF42057A}"/>
              </a:ext>
            </a:extLst>
          </p:cNvPr>
          <p:cNvSpPr/>
          <p:nvPr/>
        </p:nvSpPr>
        <p:spPr>
          <a:xfrm>
            <a:off x="5794514" y="1636706"/>
            <a:ext cx="4631634" cy="4941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079275-750B-BBB5-DFE5-5E21DB884487}"/>
              </a:ext>
            </a:extLst>
          </p:cNvPr>
          <p:cNvSpPr/>
          <p:nvPr/>
        </p:nvSpPr>
        <p:spPr>
          <a:xfrm>
            <a:off x="10386391" y="1636705"/>
            <a:ext cx="1531109" cy="4941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C68856-F772-12D1-C4F5-BD27E7752D3F}"/>
              </a:ext>
            </a:extLst>
          </p:cNvPr>
          <p:cNvSpPr/>
          <p:nvPr/>
        </p:nvSpPr>
        <p:spPr>
          <a:xfrm>
            <a:off x="9526296" y="2236305"/>
            <a:ext cx="2376176" cy="2984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1A5211C-8E3E-4859-355D-9B65FE942B9D}"/>
                  </a:ext>
                </a:extLst>
              </p:cNvPr>
              <p:cNvSpPr txBox="1"/>
              <p:nvPr/>
            </p:nvSpPr>
            <p:spPr>
              <a:xfrm>
                <a:off x="6534247" y="37894"/>
                <a:ext cx="5679812" cy="769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5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</a:rPr>
                        <m:t>)⊙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50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1A5211C-8E3E-4859-355D-9B65FE942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47" y="37894"/>
                <a:ext cx="567981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8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  <p:bldP spid="12" grpId="0" animBg="1"/>
      <p:bldP spid="12" grpId="1" animBg="1"/>
      <p:bldP spid="9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2" y="0"/>
            <a:ext cx="8911687" cy="995079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Retinex</a:t>
            </a: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-Net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(3/6)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3127E204-F210-FA4E-0391-C0D3D321C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2" y="1005211"/>
            <a:ext cx="11512828" cy="5825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[Decom-Net]</a:t>
            </a:r>
          </a:p>
          <a:p>
            <a:pPr marL="514350" indent="-514350">
              <a:buAutoNum type="arabicPeriod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     :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  <a:p>
            <a:pPr marL="514350" indent="-514350">
              <a:buAutoNum type="arabicPeriod"/>
            </a:pP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Structure:       2D-Conv.(</a:t>
            </a:r>
            <a:r>
              <a:rPr lang="en-US" altLang="zh-TW" sz="2800" strike="sngStrik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5 * 2D-Conv.(</a:t>
            </a:r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=&gt; 2D-Conv.(</a:t>
            </a:r>
            <a:r>
              <a:rPr lang="en-US" altLang="zh-TW" sz="2800" strike="sngStrik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sigmoid function </a:t>
            </a: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(Output channels: 64  =&gt;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 =&gt; 64 =&gt; 64 =&gt; 64 =&gt; 64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4)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Kernals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: 3*3 =&gt;  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=&gt;   3 =&gt;   3 =&gt;   3 =&gt;   3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3)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Output: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20AA0D-2721-D543-E4D5-A75AF3D2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58" y="27762"/>
            <a:ext cx="5868642" cy="2400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1E1F763-6A21-952A-35CD-B2387ACC6259}"/>
                  </a:ext>
                </a:extLst>
              </p:cNvPr>
              <p:cNvSpPr txBox="1"/>
              <p:nvPr/>
            </p:nvSpPr>
            <p:spPr>
              <a:xfrm>
                <a:off x="5045263" y="5617841"/>
                <a:ext cx="6656887" cy="1029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3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3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Decom</m:t>
                              </m:r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Net</m:t>
                              </m:r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 sz="3000" i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𝑙𝑜𝑤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 = [</m:t>
                              </m:r>
                              <m:sSub>
                                <m:sSubPr>
                                  <m:ctrl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𝑙𝑜𝑤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TW" sz="3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 sz="3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𝑙𝑜𝑤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zh-TW" altLang="en-US" sz="3000" dirty="0"/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Decom</m:t>
                              </m:r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Net</m:t>
                              </m:r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 sz="3000" i="1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TW" sz="3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𝑛𝑜𝑚𝑎𝑙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 = [</m:t>
                              </m:r>
                              <m:sSub>
                                <m:sSubPr>
                                  <m:ctrl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𝑛𝑜𝑚𝑎𝑙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TW" sz="3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TW" sz="3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e>
                                <m:sub>
                                  <m:r>
                                    <a:rPr lang="en-US" altLang="zh-TW" sz="3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𝑛𝑜𝑚𝑎𝑙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3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zh-TW" altLang="en-US" sz="3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1E1F763-6A21-952A-35CD-B2387ACC6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263" y="5617841"/>
                <a:ext cx="6656887" cy="1029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1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2" y="0"/>
            <a:ext cx="8911687" cy="995079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Retinex</a:t>
            </a: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-Net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(4/6)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3127E204-F210-FA4E-0391-C0D3D321C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2" y="1005211"/>
            <a:ext cx="11512828" cy="5825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[Enhance-Net]</a:t>
            </a:r>
          </a:p>
          <a:p>
            <a:pPr marL="514350" indent="-514350">
              <a:buAutoNum type="arabicPeriod"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     :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</a:p>
          <a:p>
            <a:pPr marL="514350" indent="-514350">
              <a:buAutoNum type="arabicPeriod"/>
            </a:pP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Structure:        Concatenate [R, I]     =&gt; 2D-Conv.(</a:t>
            </a:r>
            <a:r>
              <a:rPr lang="en-US" altLang="zh-TW" sz="2800" strike="sngStrik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=&gt; 3 * 2D-Conv.(</a:t>
            </a:r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U-Net (3)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=&gt; 2D-Conv.(</a:t>
            </a:r>
            <a:r>
              <a:rPr lang="en-US" altLang="zh-TW" sz="2800" strike="sngStrik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2D-Conv.(</a:t>
            </a:r>
            <a:r>
              <a:rPr lang="en-US" altLang="zh-TW" sz="2800" strike="sngStrik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(Output channels: 64  =&gt;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 =&gt; 64 =&gt; 64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=&gt; … =&gt; 64 =&gt; 1)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Kernals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: 3*3 =&gt;  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=&gt;   3 =&gt;   3 =&gt;   3 =&gt;   3 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3)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Output: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delta (like I(x))</a:t>
            </a:r>
          </a:p>
        </p:txBody>
      </p:sp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5BED96-90CB-A6A6-D406-364C6AFA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738" y="0"/>
            <a:ext cx="3019261" cy="2663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9294407-68AB-80A2-6821-5B6B33655ABA}"/>
                  </a:ext>
                </a:extLst>
              </p:cNvPr>
              <p:cNvSpPr txBox="1"/>
              <p:nvPr/>
            </p:nvSpPr>
            <p:spPr>
              <a:xfrm>
                <a:off x="6337573" y="5880338"/>
                <a:ext cx="567033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Enhance</m:t>
                      </m:r>
                      <m:r>
                        <m:rPr>
                          <m:nor/>
                        </m:rP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Net</m:t>
                      </m:r>
                      <m:r>
                        <m:rPr>
                          <m:nor/>
                        </m:rPr>
                        <a:rPr lang="en-US" altLang="zh-TW" sz="3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30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sz="3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3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altLang="zh-TW" sz="3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3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TW" sz="3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sz="3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3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3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altLang="zh-TW" sz="3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30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US" altLang="zh-TW" sz="3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=</m:t>
                      </m:r>
                      <m:acc>
                        <m:accPr>
                          <m:chr m:val="̂"/>
                          <m:ctrlPr>
                            <a:rPr lang="en-US" altLang="zh-TW" sz="3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3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TW" sz="3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TW" sz="3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altLang="zh-TW" sz="3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𝑙𝑜𝑤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 sz="3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9294407-68AB-80A2-6821-5B6B33655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573" y="5880338"/>
                <a:ext cx="56703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1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C0F2BF-6154-4047-9B27-70431A18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4733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Proposed Model </a:t>
            </a:r>
            <a:br>
              <a:rPr lang="en-US" altLang="zh-TW" sz="4000" b="1" dirty="0">
                <a:solidFill>
                  <a:srgbClr val="3333CC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4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Retinex</a:t>
            </a:r>
            <a:r>
              <a:rPr lang="en-US" altLang="zh-TW" sz="4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-Net </a:t>
            </a:r>
            <a:r>
              <a:rPr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(5/6)</a:t>
            </a:r>
            <a:br>
              <a:rPr lang="en-US" altLang="zh-TW" sz="400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</a:br>
            <a:endParaRPr lang="en-US" altLang="zh-TW" sz="4000" b="1" dirty="0">
              <a:solidFill>
                <a:srgbClr val="3333CC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B9FBD86-1460-6A72-0D44-214260F9F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487" y="1744980"/>
            <a:ext cx="10833652" cy="51130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[Loss function]</a:t>
            </a:r>
          </a:p>
          <a:p>
            <a:pPr marL="514350" indent="-514350">
              <a:buAutoNum type="arabicPeriod"/>
            </a:pP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struction Loss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=&gt; by assumptions (1)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llumination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moothness Loss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(Structure-Aware Smoothness Loss)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=&gt; by assumptions (2)</a:t>
            </a: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nvariable </a:t>
            </a:r>
            <a:r>
              <a:rPr lang="en-US" altLang="zh-TW" sz="2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eflectance Loss 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=&gt; constraining the consistency of reflectance</a:t>
            </a:r>
          </a:p>
        </p:txBody>
      </p:sp>
      <p:sp>
        <p:nvSpPr>
          <p:cNvPr id="33" name="投影片編號版面配置區 3">
            <a:extLst>
              <a:ext uri="{FF2B5EF4-FFF2-40B4-BE49-F238E27FC236}">
                <a16:creationId xmlns:a16="http://schemas.microsoft.com/office/drawing/2014/main" id="{E133501B-8502-3C18-5B65-D9CE2DDCBC21}"/>
              </a:ext>
            </a:extLst>
          </p:cNvPr>
          <p:cNvSpPr txBox="1">
            <a:spLocks/>
          </p:cNvSpPr>
          <p:nvPr/>
        </p:nvSpPr>
        <p:spPr bwMode="gray">
          <a:xfrm>
            <a:off x="11427785" y="6465113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6CFD2-0AD6-4F60-A1EA-3E4A485A23ED}" type="slidenum">
              <a:rPr lang="zh-TW" altLang="en-US" sz="25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EE5728F-E7F1-DC7C-17B4-FA395DB8E3F9}"/>
                  </a:ext>
                </a:extLst>
              </p:cNvPr>
              <p:cNvSpPr txBox="1"/>
              <p:nvPr/>
            </p:nvSpPr>
            <p:spPr>
              <a:xfrm>
                <a:off x="6352960" y="558407"/>
                <a:ext cx="5711488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ℒ</m:t>
                    </m:r>
                    <m:r>
                      <a:rPr lang="en-US" altLang="zh-TW" sz="3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𝑟𝑒𝑐𝑜𝑛</m:t>
                        </m:r>
                      </m:sub>
                    </m:sSub>
                    <m:r>
                      <a:rPr lang="en-US" altLang="zh-TW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𝑖𝑟</m:t>
                        </m:r>
                      </m:sub>
                    </m:sSub>
                    <m:sSub>
                      <m:sSubPr>
                        <m:ctrlPr>
                          <a:rPr lang="en-US" altLang="zh-TW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𝑖𝑟</m:t>
                        </m:r>
                      </m:sub>
                    </m:sSub>
                    <m:r>
                      <a:rPr lang="en-US" altLang="zh-TW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zh-TW" altLang="en-US" sz="35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altLang="zh-TW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TW" altLang="en-US" sz="3500" i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EE5728F-E7F1-DC7C-17B4-FA395DB8E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960" y="558407"/>
                <a:ext cx="5711488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9418438-93BA-3027-D24E-1B35BD2ABCC9}"/>
                  </a:ext>
                </a:extLst>
              </p:cNvPr>
              <p:cNvSpPr txBox="1"/>
              <p:nvPr/>
            </p:nvSpPr>
            <p:spPr>
              <a:xfrm>
                <a:off x="6616992" y="2060801"/>
                <a:ext cx="5711488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𝑟𝑒𝑐𝑜𝑛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𝑛𝑜𝑟𝑚𝑎𝑙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𝑛𝑜𝑟𝑚𝑎𝑙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∘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9418438-93BA-3027-D24E-1B35BD2AB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992" y="2060801"/>
                <a:ext cx="5711488" cy="8740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07888B-F28E-7927-4C50-E03907F0F86A}"/>
                  </a:ext>
                </a:extLst>
              </p:cNvPr>
              <p:cNvSpPr txBox="1"/>
              <p:nvPr/>
            </p:nvSpPr>
            <p:spPr>
              <a:xfrm>
                <a:off x="9144241" y="5866823"/>
                <a:ext cx="30809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𝑖𝑟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0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𝑙𝑜𝑤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𝑛𝑜𝑟𝑚𝑎𝑙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07888B-F28E-7927-4C50-E03907F0F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241" y="5866823"/>
                <a:ext cx="3080931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616BEF1-E8F9-01CD-2D67-553B35AB0302}"/>
                  </a:ext>
                </a:extLst>
              </p:cNvPr>
              <p:cNvSpPr txBox="1"/>
              <p:nvPr/>
            </p:nvSpPr>
            <p:spPr>
              <a:xfrm>
                <a:off x="7499675" y="3928764"/>
                <a:ext cx="4692325" cy="862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𝑖𝑠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𝑛𝑜𝑟𝑚𝑎𝑙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⁡(−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616BEF1-E8F9-01CD-2D67-553B35AB0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75" y="3928764"/>
                <a:ext cx="4692325" cy="862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6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"/>
                            </p:stCondLst>
                            <p:childTnLst>
                              <p:par>
                                <p:cTn id="24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1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"/>
                            </p:stCondLst>
                            <p:childTnLst>
                              <p:par>
                                <p:cTn id="37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裁剪">
  <a:themeElements>
    <a:clrScheme name="紫蘿蘭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2225</TotalTime>
  <Words>2100</Words>
  <Application>Microsoft Office PowerPoint</Application>
  <PresentationFormat>寬螢幕</PresentationFormat>
  <Paragraphs>371</Paragraphs>
  <Slides>33</Slides>
  <Notes>29</Notes>
  <HiddenSlides>4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標楷體</vt:lpstr>
      <vt:lpstr>Calibri</vt:lpstr>
      <vt:lpstr>Cambria Math</vt:lpstr>
      <vt:lpstr>Courier New</vt:lpstr>
      <vt:lpstr>Franklin Gothic Book</vt:lpstr>
      <vt:lpstr>Times New Roman</vt:lpstr>
      <vt:lpstr>Wingdings 3</vt:lpstr>
      <vt:lpstr>裁剪</vt:lpstr>
      <vt:lpstr>Low-Light Image Enhancement </vt:lpstr>
      <vt:lpstr>Paper Information</vt:lpstr>
      <vt:lpstr>Outline</vt:lpstr>
      <vt:lpstr>Introduction</vt:lpstr>
      <vt:lpstr>The Proposed Model  Retinex-Net (1/6) </vt:lpstr>
      <vt:lpstr>The Proposed Model  Retinex-Net (2/6) </vt:lpstr>
      <vt:lpstr>The Proposed Model  Retinex-Net (3/6) </vt:lpstr>
      <vt:lpstr>The Proposed Model  Retinex-Net (4/6) </vt:lpstr>
      <vt:lpstr>The Proposed Model  Retinex-Net (5/6) </vt:lpstr>
      <vt:lpstr>The Proposed Model  Retinex-Net (6/6) </vt:lpstr>
      <vt:lpstr>The Proposed Model  Zero-DCE (1/7) </vt:lpstr>
      <vt:lpstr>The Proposed Model  Zero-DCE (2/7) </vt:lpstr>
      <vt:lpstr>The Proposed Model  Zero-DCE (3/7) </vt:lpstr>
      <vt:lpstr>The Proposed Model  Zero-DCE (4/7) </vt:lpstr>
      <vt:lpstr>The Proposed Model  Zero-DCE (5/7) </vt:lpstr>
      <vt:lpstr>The Proposed Model  Zero-DCE (6/7) </vt:lpstr>
      <vt:lpstr>The Proposed Model  Zero-DCE (7/7) </vt:lpstr>
      <vt:lpstr>Experimental Results (1/10) </vt:lpstr>
      <vt:lpstr>Experimental Results (2/10) </vt:lpstr>
      <vt:lpstr>Experimental Results (3/10) </vt:lpstr>
      <vt:lpstr>Experimental Results (4/10) </vt:lpstr>
      <vt:lpstr>Experimental Results (5/10) </vt:lpstr>
      <vt:lpstr>Experimental Results (6/10) </vt:lpstr>
      <vt:lpstr>Experimental Results (/) </vt:lpstr>
      <vt:lpstr>Experimental Results (/) </vt:lpstr>
      <vt:lpstr>Experimental Results (/) </vt:lpstr>
      <vt:lpstr>Experimental Results (/) </vt:lpstr>
      <vt:lpstr>Experimental Results (7/10) </vt:lpstr>
      <vt:lpstr>Experimental Results (8/10) </vt:lpstr>
      <vt:lpstr>Experimental Results (9/10) </vt:lpstr>
      <vt:lpstr>Experimental Results (10/10) </vt:lpstr>
      <vt:lpstr>Conclusions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黃皓偉</dc:creator>
  <cp:lastModifiedBy>黃皓偉</cp:lastModifiedBy>
  <cp:revision>1742</cp:revision>
  <dcterms:created xsi:type="dcterms:W3CDTF">2022-04-16T02:30:13Z</dcterms:created>
  <dcterms:modified xsi:type="dcterms:W3CDTF">2022-06-13T05:37:07Z</dcterms:modified>
</cp:coreProperties>
</file>